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handoutMasterIdLst>
    <p:handoutMasterId r:id="rId12"/>
  </p:handoutMasterIdLst>
  <p:sldIdLst>
    <p:sldId id="256" r:id="rId3"/>
    <p:sldId id="325" r:id="rId4"/>
    <p:sldId id="259" r:id="rId5"/>
    <p:sldId id="261" r:id="rId6"/>
    <p:sldId id="262" r:id="rId7"/>
    <p:sldId id="263" r:id="rId8"/>
    <p:sldId id="321" r:id="rId9"/>
    <p:sldId id="32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showGuides="1">
      <p:cViewPr varScale="1">
        <p:scale>
          <a:sx n="112" d="100"/>
          <a:sy n="112" d="100"/>
        </p:scale>
        <p:origin x="4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1BE5B2-6BB3-42A5-A188-EDAF02C97A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55337A2-1968-40C6-8594-8C57987D2C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B6FA82-9D76-44FC-8D0E-B72797D8E40A}" type="datetimeFigureOut">
              <a:rPr lang="en-GB" smtClean="0"/>
              <a:t>11/05/2020</a:t>
            </a:fld>
            <a:endParaRPr lang="en-GB"/>
          </a:p>
        </p:txBody>
      </p:sp>
      <p:sp>
        <p:nvSpPr>
          <p:cNvPr id="4" name="Footer Placeholder 3">
            <a:extLst>
              <a:ext uri="{FF2B5EF4-FFF2-40B4-BE49-F238E27FC236}">
                <a16:creationId xmlns:a16="http://schemas.microsoft.com/office/drawing/2014/main" id="{6F4D91EB-52BF-4E04-8363-DF1000F4EC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CF07-CCBB-4131-B546-08C020D6DD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20C18C-E28B-497C-B40B-135E505B21D2}" type="slidenum">
              <a:rPr lang="en-GB" smtClean="0"/>
              <a:t>‹#›</a:t>
            </a:fld>
            <a:endParaRPr lang="en-GB"/>
          </a:p>
        </p:txBody>
      </p:sp>
    </p:spTree>
    <p:extLst>
      <p:ext uri="{BB962C8B-B14F-4D97-AF65-F5344CB8AC3E}">
        <p14:creationId xmlns:p14="http://schemas.microsoft.com/office/powerpoint/2010/main" val="3380271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3533A-2461-4A79-8F07-378BD2A74BB7}" type="datetimeFigureOut">
              <a:rPr lang="en-GB" smtClean="0"/>
              <a:t>11/05/2020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36AB1-E470-4757-9BAA-3F2D97322176}" type="slidenum">
              <a:rPr lang="en-GB" smtClean="0"/>
              <a:t>‹#›</a:t>
            </a:fld>
            <a:endParaRPr lang="en-GB"/>
          </a:p>
        </p:txBody>
      </p:sp>
    </p:spTree>
    <p:extLst>
      <p:ext uri="{BB962C8B-B14F-4D97-AF65-F5344CB8AC3E}">
        <p14:creationId xmlns:p14="http://schemas.microsoft.com/office/powerpoint/2010/main" val="939919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973C-CF1D-4EE6-AE25-D68571EE04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D97A41-6C45-428C-A2ED-FB8EC04B0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9BAD5F-41FE-4ECA-B442-B19C39ECF351}"/>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5" name="Footer Placeholder 4">
            <a:extLst>
              <a:ext uri="{FF2B5EF4-FFF2-40B4-BE49-F238E27FC236}">
                <a16:creationId xmlns:a16="http://schemas.microsoft.com/office/drawing/2014/main" id="{E4F92DD8-D4A8-4BAE-805D-12C596079D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833352-9C51-4B4F-8BD9-269DFFF3E665}"/>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190644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E1B0-CEF8-48DF-9C7C-C7E6D74E9D5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F35309-02DA-42DF-B9EE-9C427022D9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EA4454-F8F6-4E04-AFD2-6C20C0FC3709}"/>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5" name="Footer Placeholder 4">
            <a:extLst>
              <a:ext uri="{FF2B5EF4-FFF2-40B4-BE49-F238E27FC236}">
                <a16:creationId xmlns:a16="http://schemas.microsoft.com/office/drawing/2014/main" id="{C39B288D-1E33-4A9C-A63B-AE1B7CF8C9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8D54BB-E2C0-49F2-8EDF-DB603E7A6B62}"/>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1537838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BD8B7-5F66-47AF-B81F-992402773F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230E54-EB44-459E-9482-E881311A1F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911127-7DA8-4AFC-B522-29872A9BB5E6}"/>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5" name="Footer Placeholder 4">
            <a:extLst>
              <a:ext uri="{FF2B5EF4-FFF2-40B4-BE49-F238E27FC236}">
                <a16:creationId xmlns:a16="http://schemas.microsoft.com/office/drawing/2014/main" id="{87A61C8E-209A-4760-9948-3FBF603CA2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4E0FB7-D855-48EF-8569-3EF7A41E79A2}"/>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2551155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808AE-801F-4AF2-A0EB-94A2FE844F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0EF531-053C-461B-9997-33F8613CD4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39D066-34CF-40FD-B137-09479411C6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136B6F-5C93-4727-9106-F188F8C65329}"/>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6" name="Footer Placeholder 5">
            <a:extLst>
              <a:ext uri="{FF2B5EF4-FFF2-40B4-BE49-F238E27FC236}">
                <a16:creationId xmlns:a16="http://schemas.microsoft.com/office/drawing/2014/main" id="{914D7BB1-6631-44A6-9B6E-D2BFABB682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A688E7-A3AC-4F22-B435-FA060F7D3F08}"/>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266046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1687-329F-450C-9AF0-EC2C7F4E70C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9D0B3E-0EC9-447E-BDDE-17E425527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BA82AF-34D7-48B0-BF90-3B72068A6B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833845-7527-458C-B8C8-1FEE00E60D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56B336-D19A-47AB-B5A2-0BA3BFE8D9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B02A8C8-1E2A-4894-9E28-6C24C670BC9C}"/>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8" name="Footer Placeholder 7">
            <a:extLst>
              <a:ext uri="{FF2B5EF4-FFF2-40B4-BE49-F238E27FC236}">
                <a16:creationId xmlns:a16="http://schemas.microsoft.com/office/drawing/2014/main" id="{C6FC80E7-4545-48EC-BA15-49FA0CE8C6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F757DCD-39DE-4800-BB63-997DB922602E}"/>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2793627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4284-7D98-4AD6-91A3-1CED3A318F6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FEC5D73-F76D-43C7-A0A9-C5DF0750F968}"/>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4" name="Footer Placeholder 3">
            <a:extLst>
              <a:ext uri="{FF2B5EF4-FFF2-40B4-BE49-F238E27FC236}">
                <a16:creationId xmlns:a16="http://schemas.microsoft.com/office/drawing/2014/main" id="{72DE6408-96F7-48B1-8635-31F09144E1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84A6A7D-B05B-4E5A-ACC8-2AE55928BD18}"/>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1014833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6CB385-3BAE-445B-85FA-6520B0096085}"/>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3" name="Footer Placeholder 2">
            <a:extLst>
              <a:ext uri="{FF2B5EF4-FFF2-40B4-BE49-F238E27FC236}">
                <a16:creationId xmlns:a16="http://schemas.microsoft.com/office/drawing/2014/main" id="{814CD38C-5263-4427-947C-39F28DAD12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5B43A1A-7B81-4B61-9E80-3E1E61AB2636}"/>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2522845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0835A-C458-49E6-9932-DBE865B30B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6C0FE8-7399-41B5-8833-6EB3A00ADF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B53BEA6-E95B-4ADE-AFBC-BEA1D03405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31C093-3DBF-40FA-B43A-824977D2B7CA}"/>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6" name="Footer Placeholder 5">
            <a:extLst>
              <a:ext uri="{FF2B5EF4-FFF2-40B4-BE49-F238E27FC236}">
                <a16:creationId xmlns:a16="http://schemas.microsoft.com/office/drawing/2014/main" id="{C17699BE-C3D1-43A1-B658-1D16B14A9F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F92D97-FA75-48B1-9769-73F781AF373C}"/>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3815656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FB9A-4544-4D8D-B78A-E04729816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AE7DF60-9926-488C-8427-C7C62B658F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6E80FB-0922-4ADA-943D-391E5E254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E9B7E7-E9CF-40BD-8D12-7E9732D1201E}"/>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6" name="Footer Placeholder 5">
            <a:extLst>
              <a:ext uri="{FF2B5EF4-FFF2-40B4-BE49-F238E27FC236}">
                <a16:creationId xmlns:a16="http://schemas.microsoft.com/office/drawing/2014/main" id="{B5C363BE-9EB8-4188-8DB9-D76B424D67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6DC897-FF5E-4AE0-9330-91F7BA47FD30}"/>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1006061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51F0-9E8E-4686-92C5-C16D192CFF5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B76125-68C0-4EE2-921E-B05F5ECCA3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9762B9-FB34-4C13-AD0B-F341990FEC25}"/>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5" name="Footer Placeholder 4">
            <a:extLst>
              <a:ext uri="{FF2B5EF4-FFF2-40B4-BE49-F238E27FC236}">
                <a16:creationId xmlns:a16="http://schemas.microsoft.com/office/drawing/2014/main" id="{E99D0B8B-FCCE-45F6-BA7C-F05E5894A5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B630FC-4086-4E1D-96C8-11C86F5D1E49}"/>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1318209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19623B-9133-4860-91F4-55F695A0D7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97AD60-AD56-4EFA-961B-ACCEAE6F37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D89CA-630C-4A2F-BBF1-C6F78156BB0A}"/>
              </a:ext>
            </a:extLst>
          </p:cNvPr>
          <p:cNvSpPr>
            <a:spLocks noGrp="1"/>
          </p:cNvSpPr>
          <p:nvPr>
            <p:ph type="dt" sz="half" idx="10"/>
          </p:nvPr>
        </p:nvSpPr>
        <p:spPr/>
        <p:txBody>
          <a:bodyPr/>
          <a:lstStyle/>
          <a:p>
            <a:fld id="{EB7D5556-8E67-421B-AFD7-23480F3BC44F}" type="datetimeFigureOut">
              <a:rPr lang="en-GB" smtClean="0"/>
              <a:t>11/05/2020</a:t>
            </a:fld>
            <a:endParaRPr lang="en-GB"/>
          </a:p>
        </p:txBody>
      </p:sp>
      <p:sp>
        <p:nvSpPr>
          <p:cNvPr id="5" name="Footer Placeholder 4">
            <a:extLst>
              <a:ext uri="{FF2B5EF4-FFF2-40B4-BE49-F238E27FC236}">
                <a16:creationId xmlns:a16="http://schemas.microsoft.com/office/drawing/2014/main" id="{27FBEB6A-4106-412D-91C3-DB5F70A33D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39C4CC-BD95-4A09-8822-5507AEE36525}"/>
              </a:ext>
            </a:extLst>
          </p:cNvPr>
          <p:cNvSpPr>
            <a:spLocks noGrp="1"/>
          </p:cNvSpPr>
          <p:nvPr>
            <p:ph type="sldNum" sz="quarter" idx="12"/>
          </p:nvPr>
        </p:nvSpPr>
        <p:spPr/>
        <p:txBody>
          <a:bodyPr/>
          <a:lstStyle/>
          <a:p>
            <a:fld id="{3F661553-AB2C-4466-B9A8-96E766ED3C4E}" type="slidenum">
              <a:rPr lang="en-GB" smtClean="0"/>
              <a:t>‹#›</a:t>
            </a:fld>
            <a:endParaRPr lang="en-GB"/>
          </a:p>
        </p:txBody>
      </p:sp>
    </p:spTree>
    <p:extLst>
      <p:ext uri="{BB962C8B-B14F-4D97-AF65-F5344CB8AC3E}">
        <p14:creationId xmlns:p14="http://schemas.microsoft.com/office/powerpoint/2010/main" val="3130298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rgbClr val="0099C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a:xfrm>
            <a:off x="981242" y="5795491"/>
            <a:ext cx="6917210" cy="365125"/>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66787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97557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rgbClr val="0099C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64870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Middle Caption">
    <p:spTree>
      <p:nvGrpSpPr>
        <p:cNvPr id="1" name=""/>
        <p:cNvGrpSpPr/>
        <p:nvPr/>
      </p:nvGrpSpPr>
      <p:grpSpPr>
        <a:xfrm>
          <a:off x="0" y="0"/>
          <a:ext cx="0" cy="0"/>
          <a:chOff x="0" y="0"/>
          <a:chExt cx="0" cy="0"/>
        </a:xfrm>
      </p:grpSpPr>
      <p:sp>
        <p:nvSpPr>
          <p:cNvPr id="8" name="Rectangle 7"/>
          <p:cNvSpPr>
            <a:spLocks noChangeAspect="1"/>
          </p:cNvSpPr>
          <p:nvPr/>
        </p:nvSpPr>
        <p:spPr>
          <a:xfrm>
            <a:off x="450569" y="2799586"/>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0" y="1540759"/>
            <a:ext cx="11029615" cy="2147467"/>
          </a:xfrm>
        </p:spPr>
        <p:txBody>
          <a:bodyPr anchor="b">
            <a:normAutofit/>
          </a:bodyPr>
          <a:lstStyle>
            <a:lvl1pPr algn="l">
              <a:defRPr sz="3600" b="0"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rgbClr val="0099C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78458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581192" y="6423914"/>
            <a:ext cx="691721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8466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a:solidFill>
            <a:srgbClr val="465359"/>
          </a:solidFill>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581192" y="6423914"/>
            <a:ext cx="691721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2" name="TextBox 1">
            <a:extLst>
              <a:ext uri="{FF2B5EF4-FFF2-40B4-BE49-F238E27FC236}">
                <a16:creationId xmlns:a16="http://schemas.microsoft.com/office/drawing/2014/main" id="{082AC4EE-F7A2-4BF7-AC33-4B60F085EF1F}"/>
              </a:ext>
            </a:extLst>
          </p:cNvPr>
          <p:cNvSpPr txBox="1"/>
          <p:nvPr userDrawn="1"/>
        </p:nvSpPr>
        <p:spPr>
          <a:xfrm>
            <a:off x="457200" y="524933"/>
            <a:ext cx="3683000" cy="1163095"/>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518474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omparison 2">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a:solidFill>
            <a:srgbClr val="0099CC"/>
          </a:solidFill>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581192" y="6423914"/>
            <a:ext cx="691721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2" name="TextBox 1">
            <a:extLst>
              <a:ext uri="{FF2B5EF4-FFF2-40B4-BE49-F238E27FC236}">
                <a16:creationId xmlns:a16="http://schemas.microsoft.com/office/drawing/2014/main" id="{082AC4EE-F7A2-4BF7-AC33-4B60F085EF1F}"/>
              </a:ext>
            </a:extLst>
          </p:cNvPr>
          <p:cNvSpPr txBox="1"/>
          <p:nvPr userDrawn="1"/>
        </p:nvSpPr>
        <p:spPr>
          <a:xfrm>
            <a:off x="457200" y="524933"/>
            <a:ext cx="3683000" cy="1163095"/>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568938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57612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3665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78410"/>
            <a:ext cx="3705083" cy="58382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3559362" y="6492875"/>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751804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1_Content with Caption Blue">
    <p:spTree>
      <p:nvGrpSpPr>
        <p:cNvPr id="1" name=""/>
        <p:cNvGrpSpPr/>
        <p:nvPr/>
      </p:nvGrpSpPr>
      <p:grpSpPr>
        <a:xfrm>
          <a:off x="0" y="0"/>
          <a:ext cx="0" cy="0"/>
          <a:chOff x="0" y="0"/>
          <a:chExt cx="0" cy="0"/>
        </a:xfrm>
      </p:grpSpPr>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2390942" y="5891675"/>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175397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2_Content with Caption Blue">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712703" cy="5815475"/>
          </a:xfrm>
          <a:prstGeom prst="rect">
            <a:avLst/>
          </a:prstGeom>
          <a:solidFill>
            <a:srgbClr val="FF9933"/>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2003589" y="5741987"/>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98815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1_Content with Caption LEFT">
    <p:spTree>
      <p:nvGrpSpPr>
        <p:cNvPr id="1" name=""/>
        <p:cNvGrpSpPr/>
        <p:nvPr/>
      </p:nvGrpSpPr>
      <p:grpSpPr>
        <a:xfrm>
          <a:off x="0" y="0"/>
          <a:ext cx="0" cy="0"/>
          <a:chOff x="0" y="0"/>
          <a:chExt cx="0" cy="0"/>
        </a:xfrm>
      </p:grpSpPr>
      <p:sp>
        <p:nvSpPr>
          <p:cNvPr id="9" name="Rectangle 8"/>
          <p:cNvSpPr>
            <a:spLocks noChangeAspect="1"/>
          </p:cNvSpPr>
          <p:nvPr/>
        </p:nvSpPr>
        <p:spPr>
          <a:xfrm>
            <a:off x="803733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35737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4376"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5737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2409992" y="5921375"/>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94315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2_Content with Caption LEFT Blue">
    <p:spTree>
      <p:nvGrpSpPr>
        <p:cNvPr id="1" name=""/>
        <p:cNvGrpSpPr/>
        <p:nvPr/>
      </p:nvGrpSpPr>
      <p:grpSpPr>
        <a:xfrm>
          <a:off x="0" y="0"/>
          <a:ext cx="0" cy="0"/>
          <a:chOff x="0" y="0"/>
          <a:chExt cx="0" cy="0"/>
        </a:xfrm>
      </p:grpSpPr>
      <p:sp>
        <p:nvSpPr>
          <p:cNvPr id="9" name="Rectangle 8"/>
          <p:cNvSpPr>
            <a:spLocks noChangeAspect="1"/>
          </p:cNvSpPr>
          <p:nvPr/>
        </p:nvSpPr>
        <p:spPr>
          <a:xfrm>
            <a:off x="8037337" y="601200"/>
            <a:ext cx="3682723" cy="5815475"/>
          </a:xfrm>
          <a:prstGeom prst="rect">
            <a:avLst/>
          </a:prstGeom>
          <a:solidFill>
            <a:srgbClr val="0099CC"/>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35737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4376"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5737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1676567" y="5556250"/>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805513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3_Content with Caption LEFT Blue">
    <p:spTree>
      <p:nvGrpSpPr>
        <p:cNvPr id="1" name=""/>
        <p:cNvGrpSpPr/>
        <p:nvPr/>
      </p:nvGrpSpPr>
      <p:grpSpPr>
        <a:xfrm>
          <a:off x="0" y="0"/>
          <a:ext cx="0" cy="0"/>
          <a:chOff x="0" y="0"/>
          <a:chExt cx="0" cy="0"/>
        </a:xfrm>
      </p:grpSpPr>
      <p:sp>
        <p:nvSpPr>
          <p:cNvPr id="9" name="Rectangle 8"/>
          <p:cNvSpPr>
            <a:spLocks noChangeAspect="1"/>
          </p:cNvSpPr>
          <p:nvPr/>
        </p:nvSpPr>
        <p:spPr>
          <a:xfrm>
            <a:off x="8037337" y="601200"/>
            <a:ext cx="3682723" cy="5815475"/>
          </a:xfrm>
          <a:prstGeom prst="rect">
            <a:avLst/>
          </a:prstGeom>
          <a:solidFill>
            <a:srgbClr val="FF9933"/>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35737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4376"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5737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1440167" y="5741987"/>
            <a:ext cx="6917210" cy="36512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38111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581192" y="6423914"/>
            <a:ext cx="6917210" cy="365125"/>
          </a:xfrm>
          <a:prstGeom prst="rect">
            <a:avLst/>
          </a:prstGeo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356561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10565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84490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CE4DA1-5791-448B-9930-22CA53048B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B0976A-CB4E-4F9F-B907-115BEDBB0C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8CE4B4-380B-4B09-81F9-CD205F5310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D5556-8E67-421B-AFD7-23480F3BC44F}" type="datetimeFigureOut">
              <a:rPr lang="en-GB" smtClean="0"/>
              <a:t>11/05/2020</a:t>
            </a:fld>
            <a:endParaRPr lang="en-GB" dirty="0"/>
          </a:p>
        </p:txBody>
      </p:sp>
      <p:sp>
        <p:nvSpPr>
          <p:cNvPr id="5" name="Footer Placeholder 4">
            <a:extLst>
              <a:ext uri="{FF2B5EF4-FFF2-40B4-BE49-F238E27FC236}">
                <a16:creationId xmlns:a16="http://schemas.microsoft.com/office/drawing/2014/main" id="{5A52C0B3-24B2-4D56-8B2D-EC9902394A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89570C9-3790-4D6F-8EEF-70C2BB009F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61553-AB2C-4466-B9A8-96E766ED3C4E}" type="slidenum">
              <a:rPr lang="en-GB" smtClean="0"/>
              <a:t>‹#›</a:t>
            </a:fld>
            <a:endParaRPr lang="en-GB"/>
          </a:p>
        </p:txBody>
      </p:sp>
    </p:spTree>
    <p:extLst>
      <p:ext uri="{BB962C8B-B14F-4D97-AF65-F5344CB8AC3E}">
        <p14:creationId xmlns:p14="http://schemas.microsoft.com/office/powerpoint/2010/main" val="3934923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FF9933"/>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rgbClr val="0099CC"/>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00467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7D5E-8DB7-4FCF-9C61-408A797C25D8}"/>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4B3E59E3-2052-4F98-9F75-7736BAAA8A58}"/>
              </a:ext>
            </a:extLst>
          </p:cNvPr>
          <p:cNvSpPr>
            <a:spLocks noGrp="1"/>
          </p:cNvSpPr>
          <p:nvPr>
            <p:ph type="subTitle" idx="1"/>
          </p:nvPr>
        </p:nvSpPr>
        <p:spPr/>
        <p:txBody>
          <a:bodyPr/>
          <a:lstStyle/>
          <a:p>
            <a:endParaRPr lang="en-GB"/>
          </a:p>
        </p:txBody>
      </p:sp>
      <p:pic>
        <p:nvPicPr>
          <p:cNvPr id="7" name="Picture 6" descr="A picture containing food, table&#10;&#10;Description automatically generated">
            <a:extLst>
              <a:ext uri="{FF2B5EF4-FFF2-40B4-BE49-F238E27FC236}">
                <a16:creationId xmlns:a16="http://schemas.microsoft.com/office/drawing/2014/main" id="{200AE9EF-827F-4567-A239-7D8C492A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24" y="-790723"/>
            <a:ext cx="11473085" cy="7648723"/>
          </a:xfrm>
          <a:prstGeom prst="rect">
            <a:avLst/>
          </a:prstGeom>
        </p:spPr>
      </p:pic>
      <p:sp>
        <p:nvSpPr>
          <p:cNvPr id="8" name="TextBox 7">
            <a:extLst>
              <a:ext uri="{FF2B5EF4-FFF2-40B4-BE49-F238E27FC236}">
                <a16:creationId xmlns:a16="http://schemas.microsoft.com/office/drawing/2014/main" id="{F62849BA-C6AC-4A58-AD50-7EA2A7AB2BFD}"/>
              </a:ext>
            </a:extLst>
          </p:cNvPr>
          <p:cNvSpPr txBox="1"/>
          <p:nvPr/>
        </p:nvSpPr>
        <p:spPr>
          <a:xfrm>
            <a:off x="2341548" y="4429919"/>
            <a:ext cx="6905002" cy="1200329"/>
          </a:xfrm>
          <a:prstGeom prst="rect">
            <a:avLst/>
          </a:prstGeom>
          <a:noFill/>
        </p:spPr>
        <p:txBody>
          <a:bodyPr wrap="square" rtlCol="0">
            <a:spAutoFit/>
          </a:bodyPr>
          <a:lstStyle/>
          <a:p>
            <a:pPr algn="ctr"/>
            <a:r>
              <a:rPr lang="en-GB" sz="3600" b="1"/>
              <a:t>OTTQT #3: </a:t>
            </a:r>
            <a:r>
              <a:rPr lang="en-GB" sz="3600" b="1" dirty="0"/>
              <a:t>The Pandemic &amp; The Advertising Paradox</a:t>
            </a:r>
          </a:p>
        </p:txBody>
      </p:sp>
    </p:spTree>
    <p:extLst>
      <p:ext uri="{BB962C8B-B14F-4D97-AF65-F5344CB8AC3E}">
        <p14:creationId xmlns:p14="http://schemas.microsoft.com/office/powerpoint/2010/main" val="192329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4F51-8871-40A4-9C9E-8EC43F743F1F}"/>
              </a:ext>
            </a:extLst>
          </p:cNvPr>
          <p:cNvSpPr>
            <a:spLocks noGrp="1"/>
          </p:cNvSpPr>
          <p:nvPr>
            <p:ph type="title"/>
          </p:nvPr>
        </p:nvSpPr>
        <p:spPr/>
        <p:txBody>
          <a:bodyPr anchor="t">
            <a:normAutofit/>
          </a:bodyPr>
          <a:lstStyle/>
          <a:p>
            <a:r>
              <a:rPr lang="en-GB" dirty="0"/>
              <a:t>major broadcasters usually have four main revenue streams</a:t>
            </a:r>
          </a:p>
        </p:txBody>
      </p:sp>
      <p:sp>
        <p:nvSpPr>
          <p:cNvPr id="8" name="Text Placeholder 7">
            <a:extLst>
              <a:ext uri="{FF2B5EF4-FFF2-40B4-BE49-F238E27FC236}">
                <a16:creationId xmlns:a16="http://schemas.microsoft.com/office/drawing/2014/main" id="{331A4925-C3D4-4CB9-AF0A-DE1AC64EEDA0}"/>
              </a:ext>
            </a:extLst>
          </p:cNvPr>
          <p:cNvSpPr>
            <a:spLocks noGrp="1"/>
          </p:cNvSpPr>
          <p:nvPr>
            <p:ph type="body" sz="half" idx="2"/>
          </p:nvPr>
        </p:nvSpPr>
        <p:spPr/>
        <p:txBody>
          <a:bodyPr/>
          <a:lstStyle/>
          <a:p>
            <a:r>
              <a:rPr lang="en-GB" dirty="0"/>
              <a:t>Which form a virtuous circle. </a:t>
            </a:r>
            <a:br>
              <a:rPr lang="en-GB" dirty="0"/>
            </a:br>
            <a:r>
              <a:rPr lang="en-GB" dirty="0"/>
              <a:t>The more that produced content is monetised – via linear and digital advertising – or sold to SVOD aggregators or other broadcasters, channels and platforms (across territories), the more money can be reinvested into content. This model has worked well for years. </a:t>
            </a:r>
          </a:p>
        </p:txBody>
      </p:sp>
      <p:sp>
        <p:nvSpPr>
          <p:cNvPr id="5" name="Slide Number Placeholder 4">
            <a:extLst>
              <a:ext uri="{FF2B5EF4-FFF2-40B4-BE49-F238E27FC236}">
                <a16:creationId xmlns:a16="http://schemas.microsoft.com/office/drawing/2014/main" id="{7993E933-85C9-4CBA-B739-A026A738F91E}"/>
              </a:ext>
            </a:extLst>
          </p:cNvPr>
          <p:cNvSpPr>
            <a:spLocks noGrp="1"/>
          </p:cNvSpPr>
          <p:nvPr>
            <p:ph type="sldNum" sz="quarter" idx="12"/>
          </p:nvPr>
        </p:nvSpPr>
        <p:spPr/>
        <p:txBody>
          <a:bodyPr/>
          <a:lstStyle/>
          <a:p>
            <a:fld id="{3A98EE3D-8CD1-4C3F-BD1C-C98C9596463C}" type="slidenum">
              <a:rPr lang="en-US" smtClean="0"/>
              <a:t>2</a:t>
            </a:fld>
            <a:endParaRPr lang="en-US" dirty="0"/>
          </a:p>
        </p:txBody>
      </p:sp>
      <p:sp>
        <p:nvSpPr>
          <p:cNvPr id="12" name="Freeform: Shape 11">
            <a:extLst>
              <a:ext uri="{FF2B5EF4-FFF2-40B4-BE49-F238E27FC236}">
                <a16:creationId xmlns:a16="http://schemas.microsoft.com/office/drawing/2014/main" id="{C2D02217-4597-442B-93BF-CA807A3C88B0}"/>
              </a:ext>
            </a:extLst>
          </p:cNvPr>
          <p:cNvSpPr/>
          <p:nvPr/>
        </p:nvSpPr>
        <p:spPr>
          <a:xfrm>
            <a:off x="8803306" y="1282372"/>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Content Production</a:t>
            </a:r>
          </a:p>
        </p:txBody>
      </p:sp>
      <p:sp>
        <p:nvSpPr>
          <p:cNvPr id="13" name="Arrow: Circular 12">
            <a:extLst>
              <a:ext uri="{FF2B5EF4-FFF2-40B4-BE49-F238E27FC236}">
                <a16:creationId xmlns:a16="http://schemas.microsoft.com/office/drawing/2014/main" id="{A540C768-2CAD-4743-8963-5ED6A714C827}"/>
              </a:ext>
            </a:extLst>
          </p:cNvPr>
          <p:cNvSpPr/>
          <p:nvPr/>
        </p:nvSpPr>
        <p:spPr>
          <a:xfrm>
            <a:off x="5895381" y="1178125"/>
            <a:ext cx="4662088" cy="4662088"/>
          </a:xfrm>
          <a:prstGeom prst="circularArrow">
            <a:avLst>
              <a:gd name="adj1" fmla="val 6901"/>
              <a:gd name="adj2" fmla="val 465272"/>
              <a:gd name="adj3" fmla="val 549751"/>
              <a:gd name="adj4" fmla="val 205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Shape 13">
            <a:extLst>
              <a:ext uri="{FF2B5EF4-FFF2-40B4-BE49-F238E27FC236}">
                <a16:creationId xmlns:a16="http://schemas.microsoft.com/office/drawing/2014/main" id="{AE37342E-9FE8-473F-81A0-A2D9FBCE9623}"/>
              </a:ext>
            </a:extLst>
          </p:cNvPr>
          <p:cNvSpPr/>
          <p:nvPr/>
        </p:nvSpPr>
        <p:spPr>
          <a:xfrm>
            <a:off x="8803306" y="4086050"/>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Content Distribution</a:t>
            </a:r>
          </a:p>
        </p:txBody>
      </p:sp>
      <p:sp>
        <p:nvSpPr>
          <p:cNvPr id="15" name="Arrow: Circular 14">
            <a:extLst>
              <a:ext uri="{FF2B5EF4-FFF2-40B4-BE49-F238E27FC236}">
                <a16:creationId xmlns:a16="http://schemas.microsoft.com/office/drawing/2014/main" id="{9CF9442E-62CB-46EA-AD93-A1E6E59BD3EF}"/>
              </a:ext>
            </a:extLst>
          </p:cNvPr>
          <p:cNvSpPr/>
          <p:nvPr/>
        </p:nvSpPr>
        <p:spPr>
          <a:xfrm>
            <a:off x="5895381" y="1178125"/>
            <a:ext cx="4662088" cy="4662088"/>
          </a:xfrm>
          <a:prstGeom prst="circularArrow">
            <a:avLst>
              <a:gd name="adj1" fmla="val 6901"/>
              <a:gd name="adj2" fmla="val 465272"/>
              <a:gd name="adj3" fmla="val 5949751"/>
              <a:gd name="adj4" fmla="val 43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Freeform: Shape 15">
            <a:extLst>
              <a:ext uri="{FF2B5EF4-FFF2-40B4-BE49-F238E27FC236}">
                <a16:creationId xmlns:a16="http://schemas.microsoft.com/office/drawing/2014/main" id="{ED2F275E-E5C4-4142-96F2-1622A063C062}"/>
              </a:ext>
            </a:extLst>
          </p:cNvPr>
          <p:cNvSpPr/>
          <p:nvPr/>
        </p:nvSpPr>
        <p:spPr>
          <a:xfrm>
            <a:off x="5999629" y="4086050"/>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Linear Advertising</a:t>
            </a:r>
          </a:p>
        </p:txBody>
      </p:sp>
      <p:sp>
        <p:nvSpPr>
          <p:cNvPr id="17" name="Arrow: Circular 16">
            <a:extLst>
              <a:ext uri="{FF2B5EF4-FFF2-40B4-BE49-F238E27FC236}">
                <a16:creationId xmlns:a16="http://schemas.microsoft.com/office/drawing/2014/main" id="{208971E4-E03D-4EC7-83CB-C3CE2A98C440}"/>
              </a:ext>
            </a:extLst>
          </p:cNvPr>
          <p:cNvSpPr/>
          <p:nvPr/>
        </p:nvSpPr>
        <p:spPr>
          <a:xfrm>
            <a:off x="5895381" y="1178125"/>
            <a:ext cx="4662088" cy="4662088"/>
          </a:xfrm>
          <a:prstGeom prst="circularArrow">
            <a:avLst>
              <a:gd name="adj1" fmla="val 6901"/>
              <a:gd name="adj2" fmla="val 465272"/>
              <a:gd name="adj3" fmla="val 11349751"/>
              <a:gd name="adj4" fmla="val 97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reeform: Shape 17">
            <a:extLst>
              <a:ext uri="{FF2B5EF4-FFF2-40B4-BE49-F238E27FC236}">
                <a16:creationId xmlns:a16="http://schemas.microsoft.com/office/drawing/2014/main" id="{69187649-2A68-4BA4-AC1E-F4DC58F1C7CA}"/>
              </a:ext>
            </a:extLst>
          </p:cNvPr>
          <p:cNvSpPr/>
          <p:nvPr/>
        </p:nvSpPr>
        <p:spPr>
          <a:xfrm>
            <a:off x="5999629" y="1282372"/>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Digital </a:t>
            </a:r>
          </a:p>
          <a:p>
            <a:pPr marL="0" lvl="0" indent="0" algn="ctr" defTabSz="889000">
              <a:lnSpc>
                <a:spcPct val="90000"/>
              </a:lnSpc>
              <a:spcBef>
                <a:spcPct val="0"/>
              </a:spcBef>
              <a:spcAft>
                <a:spcPct val="35000"/>
              </a:spcAft>
              <a:buNone/>
            </a:pPr>
            <a:r>
              <a:rPr lang="en-GB" sz="2000" kern="1200" dirty="0"/>
              <a:t>(OTT ads + SVOD)</a:t>
            </a:r>
          </a:p>
        </p:txBody>
      </p:sp>
      <p:sp>
        <p:nvSpPr>
          <p:cNvPr id="19" name="Arrow: Circular 18">
            <a:extLst>
              <a:ext uri="{FF2B5EF4-FFF2-40B4-BE49-F238E27FC236}">
                <a16:creationId xmlns:a16="http://schemas.microsoft.com/office/drawing/2014/main" id="{8B92CD7B-2E60-43E4-9EBD-4185842A04FC}"/>
              </a:ext>
            </a:extLst>
          </p:cNvPr>
          <p:cNvSpPr/>
          <p:nvPr/>
        </p:nvSpPr>
        <p:spPr>
          <a:xfrm>
            <a:off x="5895381" y="1178125"/>
            <a:ext cx="4662088" cy="4662088"/>
          </a:xfrm>
          <a:prstGeom prst="circularArrow">
            <a:avLst>
              <a:gd name="adj1" fmla="val 6901"/>
              <a:gd name="adj2" fmla="val 465272"/>
              <a:gd name="adj3" fmla="val 16749751"/>
              <a:gd name="adj4" fmla="val 151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Oval 9">
            <a:extLst>
              <a:ext uri="{FF2B5EF4-FFF2-40B4-BE49-F238E27FC236}">
                <a16:creationId xmlns:a16="http://schemas.microsoft.com/office/drawing/2014/main" id="{EBC0B44C-19DD-4394-8CCC-9703F634E380}"/>
              </a:ext>
            </a:extLst>
          </p:cNvPr>
          <p:cNvSpPr/>
          <p:nvPr/>
        </p:nvSpPr>
        <p:spPr>
          <a:xfrm>
            <a:off x="7498402" y="2700012"/>
            <a:ext cx="1854218" cy="18542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Broadcasters</a:t>
            </a:r>
          </a:p>
        </p:txBody>
      </p:sp>
      <p:sp>
        <p:nvSpPr>
          <p:cNvPr id="20" name="Footer Placeholder 2">
            <a:extLst>
              <a:ext uri="{FF2B5EF4-FFF2-40B4-BE49-F238E27FC236}">
                <a16:creationId xmlns:a16="http://schemas.microsoft.com/office/drawing/2014/main" id="{F9787E91-1B9D-4039-8952-6A5839FA8D44}"/>
              </a:ext>
            </a:extLst>
          </p:cNvPr>
          <p:cNvSpPr>
            <a:spLocks noGrp="1"/>
          </p:cNvSpPr>
          <p:nvPr>
            <p:ph type="ftr" sz="quarter" idx="11"/>
          </p:nvPr>
        </p:nvSpPr>
        <p:spPr>
          <a:xfrm>
            <a:off x="838199" y="6356349"/>
            <a:ext cx="4947303" cy="365125"/>
          </a:xfrm>
        </p:spPr>
        <p:txBody>
          <a:bodyPr/>
          <a:lstStyle/>
          <a:p>
            <a:r>
              <a:rPr lang="en-GB"/>
              <a:t>VOD Professional - OTTQT #3: The Pandemic &amp; The Advertising Paradox</a:t>
            </a:r>
            <a:endParaRPr lang="en-GB" dirty="0"/>
          </a:p>
        </p:txBody>
      </p:sp>
    </p:spTree>
    <p:extLst>
      <p:ext uri="{BB962C8B-B14F-4D97-AF65-F5344CB8AC3E}">
        <p14:creationId xmlns:p14="http://schemas.microsoft.com/office/powerpoint/2010/main" val="262776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4F51-8871-40A4-9C9E-8EC43F743F1F}"/>
              </a:ext>
            </a:extLst>
          </p:cNvPr>
          <p:cNvSpPr>
            <a:spLocks noGrp="1"/>
          </p:cNvSpPr>
          <p:nvPr>
            <p:ph type="title"/>
          </p:nvPr>
        </p:nvSpPr>
        <p:spPr>
          <a:xfrm>
            <a:off x="575894" y="729658"/>
            <a:ext cx="11029616" cy="988332"/>
          </a:xfrm>
        </p:spPr>
        <p:txBody>
          <a:bodyPr anchor="t">
            <a:normAutofit fontScale="90000"/>
          </a:bodyPr>
          <a:lstStyle/>
          <a:p>
            <a:r>
              <a:rPr lang="en-GB" dirty="0"/>
              <a:t>and for most major broadcasters, overall revenues </a:t>
            </a:r>
            <a:br>
              <a:rPr lang="en-GB" dirty="0"/>
            </a:br>
            <a:r>
              <a:rPr lang="en-GB" dirty="0"/>
              <a:t>are still rising</a:t>
            </a:r>
          </a:p>
        </p:txBody>
      </p:sp>
      <p:sp>
        <p:nvSpPr>
          <p:cNvPr id="5" name="Slide Number Placeholder 4">
            <a:extLst>
              <a:ext uri="{FF2B5EF4-FFF2-40B4-BE49-F238E27FC236}">
                <a16:creationId xmlns:a16="http://schemas.microsoft.com/office/drawing/2014/main" id="{7993E933-85C9-4CBA-B739-A026A738F91E}"/>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t>3</a:t>
            </a:fld>
            <a:endParaRPr lang="en-US" dirty="0"/>
          </a:p>
        </p:txBody>
      </p:sp>
      <p:graphicFrame>
        <p:nvGraphicFramePr>
          <p:cNvPr id="43" name="Table 42">
            <a:extLst>
              <a:ext uri="{FF2B5EF4-FFF2-40B4-BE49-F238E27FC236}">
                <a16:creationId xmlns:a16="http://schemas.microsoft.com/office/drawing/2014/main" id="{DA50DAC1-BB89-4A00-A2D7-655D2737C7E5}"/>
              </a:ext>
            </a:extLst>
          </p:cNvPr>
          <p:cNvGraphicFramePr>
            <a:graphicFrameLocks noGrp="1"/>
          </p:cNvGraphicFramePr>
          <p:nvPr/>
        </p:nvGraphicFramePr>
        <p:xfrm>
          <a:off x="655320" y="1990723"/>
          <a:ext cx="8275319" cy="3149285"/>
        </p:xfrm>
        <a:graphic>
          <a:graphicData uri="http://schemas.openxmlformats.org/drawingml/2006/table">
            <a:tbl>
              <a:tblPr firstRow="1" lastRow="1" bandRow="1">
                <a:tableStyleId>{5202B0CA-FC54-4496-8BCA-5EF66A818D29}</a:tableStyleId>
              </a:tblPr>
              <a:tblGrid>
                <a:gridCol w="2053390">
                  <a:extLst>
                    <a:ext uri="{9D8B030D-6E8A-4147-A177-3AD203B41FA5}">
                      <a16:colId xmlns:a16="http://schemas.microsoft.com/office/drawing/2014/main" val="2212213900"/>
                    </a:ext>
                  </a:extLst>
                </a:gridCol>
                <a:gridCol w="888847">
                  <a:extLst>
                    <a:ext uri="{9D8B030D-6E8A-4147-A177-3AD203B41FA5}">
                      <a16:colId xmlns:a16="http://schemas.microsoft.com/office/drawing/2014/main" val="3599270670"/>
                    </a:ext>
                  </a:extLst>
                </a:gridCol>
                <a:gridCol w="888847">
                  <a:extLst>
                    <a:ext uri="{9D8B030D-6E8A-4147-A177-3AD203B41FA5}">
                      <a16:colId xmlns:a16="http://schemas.microsoft.com/office/drawing/2014/main" val="2953585284"/>
                    </a:ext>
                  </a:extLst>
                </a:gridCol>
                <a:gridCol w="888847">
                  <a:extLst>
                    <a:ext uri="{9D8B030D-6E8A-4147-A177-3AD203B41FA5}">
                      <a16:colId xmlns:a16="http://schemas.microsoft.com/office/drawing/2014/main" val="35619343"/>
                    </a:ext>
                  </a:extLst>
                </a:gridCol>
                <a:gridCol w="888847">
                  <a:extLst>
                    <a:ext uri="{9D8B030D-6E8A-4147-A177-3AD203B41FA5}">
                      <a16:colId xmlns:a16="http://schemas.microsoft.com/office/drawing/2014/main" val="2036013244"/>
                    </a:ext>
                  </a:extLst>
                </a:gridCol>
                <a:gridCol w="888847">
                  <a:extLst>
                    <a:ext uri="{9D8B030D-6E8A-4147-A177-3AD203B41FA5}">
                      <a16:colId xmlns:a16="http://schemas.microsoft.com/office/drawing/2014/main" val="921750946"/>
                    </a:ext>
                  </a:extLst>
                </a:gridCol>
                <a:gridCol w="888847">
                  <a:extLst>
                    <a:ext uri="{9D8B030D-6E8A-4147-A177-3AD203B41FA5}">
                      <a16:colId xmlns:a16="http://schemas.microsoft.com/office/drawing/2014/main" val="1706040082"/>
                    </a:ext>
                  </a:extLst>
                </a:gridCol>
                <a:gridCol w="888847">
                  <a:extLst>
                    <a:ext uri="{9D8B030D-6E8A-4147-A177-3AD203B41FA5}">
                      <a16:colId xmlns:a16="http://schemas.microsoft.com/office/drawing/2014/main" val="331745461"/>
                    </a:ext>
                  </a:extLst>
                </a:gridCol>
              </a:tblGrid>
              <a:tr h="506625">
                <a:tc>
                  <a:txBody>
                    <a:bodyPr/>
                    <a:lstStyle/>
                    <a:p>
                      <a:pPr algn="l" fontAlgn="b"/>
                      <a:r>
                        <a:rPr lang="en-GB" sz="1000" u="none" strike="noStrike" dirty="0">
                          <a:effectLst/>
                        </a:rPr>
                        <a:t>TOTAL REVENUE </a:t>
                      </a:r>
                    </a:p>
                    <a:p>
                      <a:pPr algn="l" fontAlgn="b"/>
                      <a:r>
                        <a:rPr lang="en-GB" sz="1000" u="none" strike="noStrike" dirty="0">
                          <a:effectLst/>
                        </a:rPr>
                        <a:t>(local currencies -- billions)</a:t>
                      </a:r>
                      <a:endParaRPr lang="en-GB" sz="1000" b="1" i="0" u="none" strike="noStrike" dirty="0">
                        <a:solidFill>
                          <a:srgbClr val="FFFFFF"/>
                        </a:solidFill>
                        <a:effectLst/>
                        <a:latin typeface="Calibri" panose="020F0502020204030204" pitchFamily="34" charset="0"/>
                      </a:endParaRPr>
                    </a:p>
                  </a:txBody>
                  <a:tcPr marL="72000" marR="7620" marT="7620" marB="0" anchor="ctr">
                    <a:solidFill>
                      <a:srgbClr val="465359"/>
                    </a:solidFill>
                  </a:tcPr>
                </a:tc>
                <a:tc>
                  <a:txBody>
                    <a:bodyPr/>
                    <a:lstStyle/>
                    <a:p>
                      <a:pPr algn="ctr" fontAlgn="b"/>
                      <a:r>
                        <a:rPr lang="en-GB" sz="1000" u="none" strike="noStrike" dirty="0">
                          <a:effectLst/>
                        </a:rPr>
                        <a:t>2013</a:t>
                      </a:r>
                      <a:endParaRPr lang="en-GB" sz="1000" b="1" i="0" u="none" strike="noStrike" dirty="0">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2014</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2015</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2016</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2017</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2018</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dirty="0">
                          <a:effectLst/>
                        </a:rPr>
                        <a:t>Variance</a:t>
                      </a:r>
                      <a:endParaRPr lang="en-GB" sz="1000" b="1" i="0" u="none" strike="noStrike" dirty="0">
                        <a:solidFill>
                          <a:srgbClr val="FFFFFF"/>
                        </a:solidFill>
                        <a:effectLst/>
                        <a:latin typeface="Calibri" panose="020F0502020204030204" pitchFamily="34" charset="0"/>
                      </a:endParaRPr>
                    </a:p>
                  </a:txBody>
                  <a:tcPr marL="7620" marR="7620" marT="7620" marB="0" anchor="ctr">
                    <a:solidFill>
                      <a:srgbClr val="465359"/>
                    </a:solidFill>
                  </a:tcPr>
                </a:tc>
                <a:extLst>
                  <a:ext uri="{0D108BD9-81ED-4DB2-BD59-A6C34878D82A}">
                    <a16:rowId xmlns:a16="http://schemas.microsoft.com/office/drawing/2014/main" val="2442771884"/>
                  </a:ext>
                </a:extLst>
              </a:tr>
              <a:tr h="328621">
                <a:tc>
                  <a:txBody>
                    <a:bodyPr/>
                    <a:lstStyle/>
                    <a:p>
                      <a:pPr algn="l" fontAlgn="b"/>
                      <a:r>
                        <a:rPr lang="en-GB" sz="1000" u="none" strike="noStrike" dirty="0">
                          <a:effectLst/>
                        </a:rPr>
                        <a:t>ITV</a:t>
                      </a:r>
                      <a:endParaRPr lang="en-GB" sz="1000" b="1" i="0" u="none" strike="noStrike" dirty="0">
                        <a:solidFill>
                          <a:srgbClr val="000000"/>
                        </a:solidFill>
                        <a:effectLst/>
                        <a:latin typeface="Calibri" panose="020F0502020204030204" pitchFamily="34" charset="0"/>
                      </a:endParaRPr>
                    </a:p>
                  </a:txBody>
                  <a:tcPr marL="72000" marR="7620" marT="0" marB="0" anchor="ctr"/>
                </a:tc>
                <a:tc>
                  <a:txBody>
                    <a:bodyPr/>
                    <a:lstStyle/>
                    <a:p>
                      <a:pPr algn="ctr" fontAlgn="b"/>
                      <a:r>
                        <a:rPr lang="en-GB" sz="1000" u="none" strike="noStrike">
                          <a:effectLst/>
                        </a:rPr>
                        <a:t>2,389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2,590</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2,972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3,064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3,132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3,211</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34.41%</a:t>
                      </a:r>
                      <a:endParaRPr lang="en-GB" sz="10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618058499"/>
                  </a:ext>
                </a:extLst>
              </a:tr>
              <a:tr h="328621">
                <a:tc>
                  <a:txBody>
                    <a:bodyPr/>
                    <a:lstStyle/>
                    <a:p>
                      <a:pPr algn="l" fontAlgn="b"/>
                      <a:r>
                        <a:rPr lang="en-GB" sz="1000" u="none" strike="noStrike">
                          <a:effectLst/>
                        </a:rPr>
                        <a:t>CBS</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12,713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12,519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12,671</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13,166</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13,692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14,514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14.17%</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373481340"/>
                  </a:ext>
                </a:extLst>
              </a:tr>
              <a:tr h="328621">
                <a:tc>
                  <a:txBody>
                    <a:bodyPr/>
                    <a:lstStyle/>
                    <a:p>
                      <a:pPr algn="l" fontAlgn="b"/>
                      <a:r>
                        <a:rPr lang="en-GB" sz="1000" u="none" strike="noStrike" dirty="0">
                          <a:effectLst/>
                        </a:rPr>
                        <a:t>RTL Group</a:t>
                      </a:r>
                      <a:endParaRPr lang="en-GB" sz="1000" b="1" i="0" u="none" strike="noStrike" dirty="0">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5,824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5,808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6,029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6,237</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6,373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6,505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11.69%</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42529437"/>
                  </a:ext>
                </a:extLst>
              </a:tr>
              <a:tr h="328621">
                <a:tc>
                  <a:txBody>
                    <a:bodyPr/>
                    <a:lstStyle/>
                    <a:p>
                      <a:pPr algn="l" fontAlgn="b"/>
                      <a:r>
                        <a:rPr lang="en-GB" sz="1000" u="none" strike="noStrike">
                          <a:effectLst/>
                        </a:rPr>
                        <a:t>Discovery</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5,535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6,265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6,394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6,497</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6,873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10,553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90.66%</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871464862"/>
                  </a:ext>
                </a:extLst>
              </a:tr>
              <a:tr h="328621">
                <a:tc>
                  <a:txBody>
                    <a:bodyPr/>
                    <a:lstStyle/>
                    <a:p>
                      <a:pPr algn="l" fontAlgn="b"/>
                      <a:r>
                        <a:rPr lang="en-GB" sz="1000" u="none" strike="noStrike">
                          <a:effectLst/>
                        </a:rPr>
                        <a:t>Viacom</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13,794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13,783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13,268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12,488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13,260</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12,940</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solidFill>
                            <a:srgbClr val="FF0000"/>
                          </a:solidFill>
                          <a:effectLst/>
                        </a:rPr>
                        <a:t>-6.19%</a:t>
                      </a:r>
                      <a:endParaRPr lang="en-GB" sz="1000" b="1" i="0" u="none" strike="noStrike" dirty="0">
                        <a:solidFill>
                          <a:srgbClr val="FF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75248041"/>
                  </a:ext>
                </a:extLst>
              </a:tr>
              <a:tr h="328621">
                <a:tc>
                  <a:txBody>
                    <a:bodyPr/>
                    <a:lstStyle/>
                    <a:p>
                      <a:pPr algn="l" fontAlgn="b"/>
                      <a:r>
                        <a:rPr lang="en-GB" sz="1000" u="none" strike="noStrike">
                          <a:effectLst/>
                        </a:rPr>
                        <a:t>Channel 4</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908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938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979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995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960</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975</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7.38%</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419291648"/>
                  </a:ext>
                </a:extLst>
              </a:tr>
              <a:tr h="328621">
                <a:tc>
                  <a:txBody>
                    <a:bodyPr/>
                    <a:lstStyle/>
                    <a:p>
                      <a:pPr algn="l" fontAlgn="b"/>
                      <a:r>
                        <a:rPr lang="en-GB" sz="1000" u="none" strike="noStrike">
                          <a:effectLst/>
                        </a:rPr>
                        <a:t>TV4 (Sweden)</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dirty="0">
                          <a:effectLst/>
                        </a:rPr>
                        <a:t>4,204</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4,206</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4,234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4,314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4,469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4,739</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12.73%</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348288730"/>
                  </a:ext>
                </a:extLst>
              </a:tr>
              <a:tr h="342313">
                <a:tc>
                  <a:txBody>
                    <a:bodyPr/>
                    <a:lstStyle/>
                    <a:p>
                      <a:pPr algn="l" fontAlgn="b"/>
                      <a:r>
                        <a:rPr lang="en-GB" sz="1000" u="none" strike="noStrike" dirty="0">
                          <a:effectLst/>
                        </a:rPr>
                        <a:t>Average Increase</a:t>
                      </a:r>
                      <a:endParaRPr lang="en-GB" sz="1000" b="1" i="0" u="none" strike="noStrike" dirty="0">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23.55%</a:t>
                      </a:r>
                      <a:endParaRPr lang="en-GB" sz="10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56461427"/>
                  </a:ext>
                </a:extLst>
              </a:tr>
            </a:tbl>
          </a:graphicData>
        </a:graphic>
      </p:graphicFrame>
      <p:sp>
        <p:nvSpPr>
          <p:cNvPr id="6" name="Oval 5">
            <a:extLst>
              <a:ext uri="{FF2B5EF4-FFF2-40B4-BE49-F238E27FC236}">
                <a16:creationId xmlns:a16="http://schemas.microsoft.com/office/drawing/2014/main" id="{E1D1402E-1AF3-40F9-8632-0FB77A9A1AE6}"/>
              </a:ext>
            </a:extLst>
          </p:cNvPr>
          <p:cNvSpPr/>
          <p:nvPr/>
        </p:nvSpPr>
        <p:spPr>
          <a:xfrm>
            <a:off x="8113098" y="4684608"/>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ooter Placeholder 2">
            <a:extLst>
              <a:ext uri="{FF2B5EF4-FFF2-40B4-BE49-F238E27FC236}">
                <a16:creationId xmlns:a16="http://schemas.microsoft.com/office/drawing/2014/main" id="{DAB035D3-A707-4BB9-B37A-E773FDB10D39}"/>
              </a:ext>
            </a:extLst>
          </p:cNvPr>
          <p:cNvSpPr>
            <a:spLocks noGrp="1"/>
          </p:cNvSpPr>
          <p:nvPr>
            <p:ph type="ftr" sz="quarter" idx="11"/>
          </p:nvPr>
        </p:nvSpPr>
        <p:spPr>
          <a:xfrm>
            <a:off x="838199" y="6356349"/>
            <a:ext cx="4947303" cy="365125"/>
          </a:xfrm>
        </p:spPr>
        <p:txBody>
          <a:bodyPr/>
          <a:lstStyle/>
          <a:p>
            <a:r>
              <a:rPr lang="en-GB"/>
              <a:t>VOD Professional - OTTQT #3: The Pandemic &amp; The Advertising Paradox</a:t>
            </a:r>
            <a:endParaRPr lang="en-GB" dirty="0"/>
          </a:p>
        </p:txBody>
      </p:sp>
    </p:spTree>
    <p:extLst>
      <p:ext uri="{BB962C8B-B14F-4D97-AF65-F5344CB8AC3E}">
        <p14:creationId xmlns:p14="http://schemas.microsoft.com/office/powerpoint/2010/main" val="233123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4F51-8871-40A4-9C9E-8EC43F743F1F}"/>
              </a:ext>
            </a:extLst>
          </p:cNvPr>
          <p:cNvSpPr>
            <a:spLocks noGrp="1"/>
          </p:cNvSpPr>
          <p:nvPr>
            <p:ph type="title"/>
          </p:nvPr>
        </p:nvSpPr>
        <p:spPr>
          <a:xfrm>
            <a:off x="575894" y="729658"/>
            <a:ext cx="11029616" cy="988332"/>
          </a:xfrm>
        </p:spPr>
        <p:txBody>
          <a:bodyPr anchor="t">
            <a:normAutofit/>
          </a:bodyPr>
          <a:lstStyle/>
          <a:p>
            <a:r>
              <a:rPr lang="en-GB" dirty="0"/>
              <a:t>problem is, linear ad revenues are declining…</a:t>
            </a:r>
          </a:p>
        </p:txBody>
      </p:sp>
      <p:sp>
        <p:nvSpPr>
          <p:cNvPr id="5" name="Slide Number Placeholder 4">
            <a:extLst>
              <a:ext uri="{FF2B5EF4-FFF2-40B4-BE49-F238E27FC236}">
                <a16:creationId xmlns:a16="http://schemas.microsoft.com/office/drawing/2014/main" id="{7993E933-85C9-4CBA-B739-A026A738F91E}"/>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t>4</a:t>
            </a:fld>
            <a:endParaRPr lang="en-US" dirty="0"/>
          </a:p>
        </p:txBody>
      </p:sp>
      <p:sp>
        <p:nvSpPr>
          <p:cNvPr id="9" name="TextBox 8">
            <a:extLst>
              <a:ext uri="{FF2B5EF4-FFF2-40B4-BE49-F238E27FC236}">
                <a16:creationId xmlns:a16="http://schemas.microsoft.com/office/drawing/2014/main" id="{53758424-048C-4179-8B22-82A7FEE7B1B6}"/>
              </a:ext>
            </a:extLst>
          </p:cNvPr>
          <p:cNvSpPr txBox="1"/>
          <p:nvPr/>
        </p:nvSpPr>
        <p:spPr>
          <a:xfrm>
            <a:off x="575894" y="5006594"/>
            <a:ext cx="10514038" cy="1169551"/>
          </a:xfrm>
          <a:prstGeom prst="rect">
            <a:avLst/>
          </a:prstGeom>
          <a:noFill/>
        </p:spPr>
        <p:txBody>
          <a:bodyPr wrap="square" rtlCol="0">
            <a:spAutoFit/>
          </a:bodyPr>
          <a:lstStyle/>
          <a:p>
            <a:endParaRPr lang="en-GB" sz="1400" b="1" dirty="0"/>
          </a:p>
          <a:p>
            <a:r>
              <a:rPr lang="en-GB" sz="1400" b="1" dirty="0"/>
              <a:t>Note</a:t>
            </a:r>
            <a:r>
              <a:rPr lang="en-GB" sz="1400" dirty="0"/>
              <a:t>: Discovery’s huge linear ad revenue growth in 2018 followed the Group’s acquisition of Scripps Network. </a:t>
            </a:r>
            <a:br>
              <a:rPr lang="en-GB" sz="1400" dirty="0"/>
            </a:br>
            <a:r>
              <a:rPr lang="en-GB" sz="1400" dirty="0"/>
              <a:t>Not including the acquisition, Discovery reported a more modest revenue increase of 2-3%. </a:t>
            </a:r>
            <a:br>
              <a:rPr lang="en-GB" sz="1400" dirty="0"/>
            </a:br>
            <a:br>
              <a:rPr lang="en-GB" sz="1400" dirty="0"/>
            </a:br>
            <a:r>
              <a:rPr lang="en-GB" sz="1400" dirty="0"/>
              <a:t>ITV amalgamated linear and digital advertising revenue in its 2018 results so a like-for-like number can’t be presented here. </a:t>
            </a:r>
          </a:p>
        </p:txBody>
      </p:sp>
      <p:graphicFrame>
        <p:nvGraphicFramePr>
          <p:cNvPr id="11" name="Table 10">
            <a:extLst>
              <a:ext uri="{FF2B5EF4-FFF2-40B4-BE49-F238E27FC236}">
                <a16:creationId xmlns:a16="http://schemas.microsoft.com/office/drawing/2014/main" id="{18FD9E33-6C2E-4B0C-95C4-F2C95B5DE284}"/>
              </a:ext>
            </a:extLst>
          </p:cNvPr>
          <p:cNvGraphicFramePr>
            <a:graphicFrameLocks noGrp="1"/>
          </p:cNvGraphicFramePr>
          <p:nvPr/>
        </p:nvGraphicFramePr>
        <p:xfrm>
          <a:off x="665010" y="1526540"/>
          <a:ext cx="8128000" cy="3337560"/>
        </p:xfrm>
        <a:graphic>
          <a:graphicData uri="http://schemas.openxmlformats.org/drawingml/2006/table">
            <a:tbl>
              <a:tblPr firstRow="1" lastRow="1" bandRow="1">
                <a:tableStyleId>{5202B0CA-FC54-4496-8BCA-5EF66A818D29}</a:tableStyleId>
              </a:tblPr>
              <a:tblGrid>
                <a:gridCol w="1991360">
                  <a:extLst>
                    <a:ext uri="{9D8B030D-6E8A-4147-A177-3AD203B41FA5}">
                      <a16:colId xmlns:a16="http://schemas.microsoft.com/office/drawing/2014/main" val="447544505"/>
                    </a:ext>
                  </a:extLst>
                </a:gridCol>
                <a:gridCol w="853440">
                  <a:extLst>
                    <a:ext uri="{9D8B030D-6E8A-4147-A177-3AD203B41FA5}">
                      <a16:colId xmlns:a16="http://schemas.microsoft.com/office/drawing/2014/main" val="963484405"/>
                    </a:ext>
                  </a:extLst>
                </a:gridCol>
                <a:gridCol w="853440">
                  <a:extLst>
                    <a:ext uri="{9D8B030D-6E8A-4147-A177-3AD203B41FA5}">
                      <a16:colId xmlns:a16="http://schemas.microsoft.com/office/drawing/2014/main" val="2237741884"/>
                    </a:ext>
                  </a:extLst>
                </a:gridCol>
                <a:gridCol w="853440">
                  <a:extLst>
                    <a:ext uri="{9D8B030D-6E8A-4147-A177-3AD203B41FA5}">
                      <a16:colId xmlns:a16="http://schemas.microsoft.com/office/drawing/2014/main" val="3310103433"/>
                    </a:ext>
                  </a:extLst>
                </a:gridCol>
                <a:gridCol w="853440">
                  <a:extLst>
                    <a:ext uri="{9D8B030D-6E8A-4147-A177-3AD203B41FA5}">
                      <a16:colId xmlns:a16="http://schemas.microsoft.com/office/drawing/2014/main" val="779086959"/>
                    </a:ext>
                  </a:extLst>
                </a:gridCol>
                <a:gridCol w="853440">
                  <a:extLst>
                    <a:ext uri="{9D8B030D-6E8A-4147-A177-3AD203B41FA5}">
                      <a16:colId xmlns:a16="http://schemas.microsoft.com/office/drawing/2014/main" val="3642821330"/>
                    </a:ext>
                  </a:extLst>
                </a:gridCol>
                <a:gridCol w="853440">
                  <a:extLst>
                    <a:ext uri="{9D8B030D-6E8A-4147-A177-3AD203B41FA5}">
                      <a16:colId xmlns:a16="http://schemas.microsoft.com/office/drawing/2014/main" val="2552190721"/>
                    </a:ext>
                  </a:extLst>
                </a:gridCol>
                <a:gridCol w="1016000">
                  <a:extLst>
                    <a:ext uri="{9D8B030D-6E8A-4147-A177-3AD203B41FA5}">
                      <a16:colId xmlns:a16="http://schemas.microsoft.com/office/drawing/2014/main" val="4287346979"/>
                    </a:ext>
                  </a:extLst>
                </a:gridCol>
              </a:tblGrid>
              <a:tr h="370840">
                <a:tc>
                  <a:txBody>
                    <a:bodyPr/>
                    <a:lstStyle/>
                    <a:p>
                      <a:pPr algn="l" fontAlgn="b"/>
                      <a:r>
                        <a:rPr lang="en-GB" sz="1000" u="none" strike="noStrike" dirty="0">
                          <a:effectLst/>
                        </a:rPr>
                        <a:t>LINEAR REVENUE </a:t>
                      </a:r>
                    </a:p>
                    <a:p>
                      <a:pPr algn="l" fontAlgn="b"/>
                      <a:r>
                        <a:rPr lang="en-GB" sz="1000" u="none" strike="noStrike" dirty="0">
                          <a:effectLst/>
                        </a:rPr>
                        <a:t>(local currencies -- billions)</a:t>
                      </a:r>
                      <a:endParaRPr lang="en-GB" sz="1000" b="1" i="0" u="none" strike="noStrike" dirty="0">
                        <a:solidFill>
                          <a:srgbClr val="FFFFFF"/>
                        </a:solidFill>
                        <a:effectLst/>
                        <a:latin typeface="+mn-lt"/>
                      </a:endParaRPr>
                    </a:p>
                  </a:txBody>
                  <a:tcPr marL="72000" marR="7620" marT="7620" marB="0" anchor="ctr">
                    <a:solidFill>
                      <a:srgbClr val="465359"/>
                    </a:solidFill>
                  </a:tcPr>
                </a:tc>
                <a:tc>
                  <a:txBody>
                    <a:bodyPr/>
                    <a:lstStyle/>
                    <a:p>
                      <a:pPr algn="ctr" fontAlgn="b"/>
                      <a:r>
                        <a:rPr lang="en-GB" sz="1000" u="none" strike="noStrike" dirty="0">
                          <a:effectLst/>
                        </a:rPr>
                        <a:t>2013</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2014</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2015</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2016</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2017</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2018</a:t>
                      </a:r>
                      <a:endParaRPr lang="en-GB" sz="1000" b="1" i="0" u="none" strike="noStrike" dirty="0">
                        <a:solidFill>
                          <a:srgbClr val="FFFFFF"/>
                        </a:solidFill>
                        <a:effectLst/>
                        <a:latin typeface="+mn-lt"/>
                      </a:endParaRPr>
                    </a:p>
                  </a:txBody>
                  <a:tcPr marL="7620" marR="7620" marT="7620" marB="0" anchor="ctr">
                    <a:solidFill>
                      <a:srgbClr val="465359"/>
                    </a:solidFill>
                  </a:tcPr>
                </a:tc>
                <a:tc>
                  <a:txBody>
                    <a:bodyPr/>
                    <a:lstStyle/>
                    <a:p>
                      <a:pPr algn="ctr" fontAlgn="b"/>
                      <a:r>
                        <a:rPr lang="en-GB" sz="1000" u="none" strike="noStrike" dirty="0">
                          <a:effectLst/>
                        </a:rPr>
                        <a:t>Variance</a:t>
                      </a:r>
                      <a:endParaRPr lang="en-GB" sz="1000" b="1" i="0" u="none" strike="noStrike" dirty="0">
                        <a:solidFill>
                          <a:srgbClr val="FFFFFF"/>
                        </a:solidFill>
                        <a:effectLst/>
                        <a:latin typeface="+mn-lt"/>
                      </a:endParaRPr>
                    </a:p>
                  </a:txBody>
                  <a:tcPr marL="7620" marR="7620" marT="7620" marB="0" anchor="ctr">
                    <a:solidFill>
                      <a:srgbClr val="465359"/>
                    </a:solidFill>
                  </a:tcPr>
                </a:tc>
                <a:extLst>
                  <a:ext uri="{0D108BD9-81ED-4DB2-BD59-A6C34878D82A}">
                    <a16:rowId xmlns:a16="http://schemas.microsoft.com/office/drawing/2014/main" val="3513382132"/>
                  </a:ext>
                </a:extLst>
              </a:tr>
              <a:tr h="370840">
                <a:tc>
                  <a:txBody>
                    <a:bodyPr/>
                    <a:lstStyle/>
                    <a:p>
                      <a:pPr algn="l" fontAlgn="b"/>
                      <a:r>
                        <a:rPr lang="en-GB" sz="1000" u="none" strike="noStrike" dirty="0">
                          <a:effectLst/>
                        </a:rPr>
                        <a:t>SRG SSR (Switzerland)</a:t>
                      </a:r>
                      <a:endParaRPr lang="en-GB" sz="1000" b="1" i="0" u="none" strike="noStrike" dirty="0">
                        <a:solidFill>
                          <a:srgbClr val="000000"/>
                        </a:solidFill>
                        <a:effectLst/>
                        <a:latin typeface="+mn-lt"/>
                      </a:endParaRPr>
                    </a:p>
                  </a:txBody>
                  <a:tcPr marL="72000" marR="7620" marT="7620" marB="0" anchor="ctr"/>
                </a:tc>
                <a:tc>
                  <a:txBody>
                    <a:bodyPr/>
                    <a:lstStyle/>
                    <a:p>
                      <a:pPr algn="ctr" fontAlgn="b"/>
                      <a:r>
                        <a:rPr lang="en-GB" sz="1000" u="none" strike="noStrike">
                          <a:effectLst/>
                        </a:rPr>
                        <a:t>248</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260</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243</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a:effectLst/>
                        </a:rPr>
                        <a:t>231</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215</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202</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-22.79%</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2741465710"/>
                  </a:ext>
                </a:extLst>
              </a:tr>
              <a:tr h="370840">
                <a:tc>
                  <a:txBody>
                    <a:bodyPr/>
                    <a:lstStyle/>
                    <a:p>
                      <a:pPr algn="l" fontAlgn="b"/>
                      <a:r>
                        <a:rPr lang="en-GB" sz="1000" u="none" strike="noStrike" dirty="0">
                          <a:effectLst/>
                        </a:rPr>
                        <a:t>ITV</a:t>
                      </a:r>
                      <a:endParaRPr lang="en-GB" sz="1000" b="1" i="0" u="none" strike="noStrike" dirty="0">
                        <a:solidFill>
                          <a:srgbClr val="000000"/>
                        </a:solidFill>
                        <a:effectLst/>
                        <a:latin typeface="+mn-lt"/>
                      </a:endParaRPr>
                    </a:p>
                  </a:txBody>
                  <a:tcPr marL="72000" marR="7620" marT="7620" marB="0" anchor="ctr"/>
                </a:tc>
                <a:tc>
                  <a:txBody>
                    <a:bodyPr/>
                    <a:lstStyle/>
                    <a:p>
                      <a:pPr algn="ctr" fontAlgn="b"/>
                      <a:r>
                        <a:rPr lang="en-GB" sz="1000" u="none" strike="noStrike">
                          <a:effectLst/>
                        </a:rPr>
                        <a:t>1,542</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1,629</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1,719</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1,672</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a:effectLst/>
                        </a:rPr>
                        <a:t>1,591</a:t>
                      </a:r>
                      <a:endParaRPr lang="en-GB" sz="1000" b="0" i="0" u="none" strike="noStrike">
                        <a:solidFill>
                          <a:srgbClr val="000000"/>
                        </a:solidFill>
                        <a:effectLst/>
                        <a:latin typeface="+mn-lt"/>
                      </a:endParaRPr>
                    </a:p>
                  </a:txBody>
                  <a:tcPr marL="7620" marR="7620" marT="7620" marB="0" anchor="ctr"/>
                </a:tc>
                <a:tc>
                  <a:txBody>
                    <a:bodyPr/>
                    <a:lstStyle/>
                    <a:p>
                      <a:pPr algn="ctr" fontAlgn="b"/>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3.08%</a:t>
                      </a:r>
                      <a:endParaRPr lang="en-GB" sz="1000" b="1" i="0" u="none" strike="noStrike">
                        <a:solidFill>
                          <a:srgbClr val="000000"/>
                        </a:solidFill>
                        <a:effectLst/>
                        <a:latin typeface="+mn-lt"/>
                      </a:endParaRPr>
                    </a:p>
                  </a:txBody>
                  <a:tcPr marL="7620" marR="7620" marT="7620" marB="0" anchor="ctr"/>
                </a:tc>
                <a:extLst>
                  <a:ext uri="{0D108BD9-81ED-4DB2-BD59-A6C34878D82A}">
                    <a16:rowId xmlns:a16="http://schemas.microsoft.com/office/drawing/2014/main" val="1453570758"/>
                  </a:ext>
                </a:extLst>
              </a:tr>
              <a:tr h="370840">
                <a:tc>
                  <a:txBody>
                    <a:bodyPr/>
                    <a:lstStyle/>
                    <a:p>
                      <a:pPr algn="l" fontAlgn="b"/>
                      <a:r>
                        <a:rPr lang="en-GB" sz="1000" u="none" strike="noStrike" dirty="0">
                          <a:effectLst/>
                        </a:rPr>
                        <a:t>CBS</a:t>
                      </a:r>
                      <a:endParaRPr lang="en-GB" sz="1000" b="1" i="0" u="none" strike="noStrike" dirty="0">
                        <a:solidFill>
                          <a:srgbClr val="000000"/>
                        </a:solidFill>
                        <a:effectLst/>
                        <a:latin typeface="+mn-lt"/>
                      </a:endParaRPr>
                    </a:p>
                  </a:txBody>
                  <a:tcPr marL="72000" marR="7620" marT="7620" marB="0" anchor="ctr"/>
                </a:tc>
                <a:tc>
                  <a:txBody>
                    <a:bodyPr/>
                    <a:lstStyle/>
                    <a:p>
                      <a:pPr algn="ctr" fontAlgn="b"/>
                      <a:r>
                        <a:rPr lang="en-GB" sz="1000" u="none" strike="noStrike" dirty="0">
                          <a:effectLst/>
                        </a:rPr>
                        <a:t>7,525</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a:effectLst/>
                        </a:rPr>
                        <a:t>7,204</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5,824</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6,288</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5,753</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6,195</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-21.47%</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4011353420"/>
                  </a:ext>
                </a:extLst>
              </a:tr>
              <a:tr h="370840">
                <a:tc>
                  <a:txBody>
                    <a:bodyPr/>
                    <a:lstStyle/>
                    <a:p>
                      <a:pPr algn="l" fontAlgn="b"/>
                      <a:r>
                        <a:rPr lang="en-GB" sz="1000" u="none" strike="noStrike">
                          <a:effectLst/>
                        </a:rPr>
                        <a:t>Discovery (International Networks)</a:t>
                      </a:r>
                      <a:endParaRPr lang="en-GB" sz="1000" b="1" i="0" u="none" strike="noStrike">
                        <a:solidFill>
                          <a:srgbClr val="000000"/>
                        </a:solidFill>
                        <a:effectLst/>
                        <a:latin typeface="+mn-lt"/>
                      </a:endParaRPr>
                    </a:p>
                  </a:txBody>
                  <a:tcPr marL="72000" marR="7620" marT="7620" marB="0" anchor="ctr"/>
                </a:tc>
                <a:tc>
                  <a:txBody>
                    <a:bodyPr/>
                    <a:lstStyle/>
                    <a:p>
                      <a:pPr algn="ctr" fontAlgn="b"/>
                      <a:r>
                        <a:rPr lang="en-GB" sz="1000" u="none" strike="noStrike">
                          <a:effectLst/>
                        </a:rPr>
                        <a:t>1,162</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1,483</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1,353</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1,279</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1,332</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1,765</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34.16%</a:t>
                      </a:r>
                      <a:endParaRPr lang="en-GB" sz="1000" b="1" i="0" u="none" strike="noStrike" dirty="0">
                        <a:solidFill>
                          <a:srgbClr val="000000"/>
                        </a:solidFill>
                        <a:effectLst/>
                        <a:latin typeface="+mn-lt"/>
                      </a:endParaRPr>
                    </a:p>
                  </a:txBody>
                  <a:tcPr marL="7620" marR="7620" marT="7620" marB="0" anchor="ctr"/>
                </a:tc>
                <a:extLst>
                  <a:ext uri="{0D108BD9-81ED-4DB2-BD59-A6C34878D82A}">
                    <a16:rowId xmlns:a16="http://schemas.microsoft.com/office/drawing/2014/main" val="3878495785"/>
                  </a:ext>
                </a:extLst>
              </a:tr>
              <a:tr h="370840">
                <a:tc>
                  <a:txBody>
                    <a:bodyPr/>
                    <a:lstStyle/>
                    <a:p>
                      <a:pPr algn="l" fontAlgn="b"/>
                      <a:r>
                        <a:rPr lang="en-GB" sz="1000" u="none" strike="noStrike">
                          <a:effectLst/>
                        </a:rPr>
                        <a:t>Viacom</a:t>
                      </a:r>
                      <a:endParaRPr lang="en-GB" sz="1000" b="1" i="0" u="none" strike="noStrike">
                        <a:solidFill>
                          <a:srgbClr val="000000"/>
                        </a:solidFill>
                        <a:effectLst/>
                        <a:latin typeface="+mn-lt"/>
                      </a:endParaRPr>
                    </a:p>
                  </a:txBody>
                  <a:tcPr marL="72000" marR="7620" marT="7620" marB="0" anchor="ctr"/>
                </a:tc>
                <a:tc>
                  <a:txBody>
                    <a:bodyPr/>
                    <a:lstStyle/>
                    <a:p>
                      <a:pPr algn="ctr" fontAlgn="b"/>
                      <a:r>
                        <a:rPr lang="en-GB" sz="1000" u="none" strike="noStrike" dirty="0">
                          <a:effectLst/>
                        </a:rPr>
                        <a:t>4,855</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a:effectLst/>
                        </a:rPr>
                        <a:t>4,953</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5,007</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4,809</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4,862</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4,751</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-2.19%</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4232579266"/>
                  </a:ext>
                </a:extLst>
              </a:tr>
              <a:tr h="370840">
                <a:tc>
                  <a:txBody>
                    <a:bodyPr/>
                    <a:lstStyle/>
                    <a:p>
                      <a:pPr algn="l" fontAlgn="b"/>
                      <a:r>
                        <a:rPr lang="en-GB" sz="1000" u="none" strike="noStrike">
                          <a:effectLst/>
                        </a:rPr>
                        <a:t>CBC</a:t>
                      </a:r>
                      <a:endParaRPr lang="en-GB" sz="1000" b="1" i="0" u="none" strike="noStrike">
                        <a:solidFill>
                          <a:srgbClr val="000000"/>
                        </a:solidFill>
                        <a:effectLst/>
                        <a:latin typeface="+mn-lt"/>
                      </a:endParaRPr>
                    </a:p>
                  </a:txBody>
                  <a:tcPr marL="72000" marR="7620" marT="7620" marB="0" anchor="ctr"/>
                </a:tc>
                <a:tc>
                  <a:txBody>
                    <a:bodyPr/>
                    <a:lstStyle/>
                    <a:p>
                      <a:pPr algn="ctr" fontAlgn="b"/>
                      <a:r>
                        <a:rPr lang="en-GB" sz="1000" u="none" strike="noStrike">
                          <a:effectLst/>
                        </a:rPr>
                        <a:t>365</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491</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333</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253</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301</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318</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-14.57%</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261666265"/>
                  </a:ext>
                </a:extLst>
              </a:tr>
              <a:tr h="370840">
                <a:tc>
                  <a:txBody>
                    <a:bodyPr/>
                    <a:lstStyle/>
                    <a:p>
                      <a:pPr algn="l" fontAlgn="b"/>
                      <a:r>
                        <a:rPr lang="en-GB" sz="1000" u="none" strike="noStrike">
                          <a:effectLst/>
                        </a:rPr>
                        <a:t>Channel 4</a:t>
                      </a:r>
                      <a:endParaRPr lang="en-GB" sz="1000" b="1" i="0" u="none" strike="noStrike">
                        <a:solidFill>
                          <a:srgbClr val="000000"/>
                        </a:solidFill>
                        <a:effectLst/>
                        <a:latin typeface="+mn-lt"/>
                      </a:endParaRPr>
                    </a:p>
                  </a:txBody>
                  <a:tcPr marL="72000" marR="7620" marT="7620" marB="0" anchor="ctr"/>
                </a:tc>
                <a:tc>
                  <a:txBody>
                    <a:bodyPr/>
                    <a:lstStyle/>
                    <a:p>
                      <a:pPr algn="ctr" fontAlgn="b"/>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819</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860</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854</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a:effectLst/>
                        </a:rPr>
                        <a:t>798</a:t>
                      </a:r>
                      <a:endParaRPr lang="en-GB" sz="1000" b="0" i="0" u="none" strike="noStrike">
                        <a:solidFill>
                          <a:srgbClr val="000000"/>
                        </a:solidFill>
                        <a:effectLst/>
                        <a:latin typeface="+mn-lt"/>
                      </a:endParaRPr>
                    </a:p>
                  </a:txBody>
                  <a:tcPr marL="7620" marR="7620" marT="7620" marB="0" anchor="ctr"/>
                </a:tc>
                <a:tc>
                  <a:txBody>
                    <a:bodyPr/>
                    <a:lstStyle/>
                    <a:p>
                      <a:pPr algn="ctr" fontAlgn="b"/>
                      <a:r>
                        <a:rPr lang="en-GB" sz="1000" u="none" strike="noStrike" dirty="0">
                          <a:effectLst/>
                        </a:rPr>
                        <a:t>791</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-3.54%</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3370773621"/>
                  </a:ext>
                </a:extLst>
              </a:tr>
              <a:tr h="370840">
                <a:tc>
                  <a:txBody>
                    <a:bodyPr/>
                    <a:lstStyle/>
                    <a:p>
                      <a:pPr algn="l" fontAlgn="b"/>
                      <a:r>
                        <a:rPr lang="en-GB" sz="1000" u="none" strike="noStrike" dirty="0">
                          <a:effectLst/>
                        </a:rPr>
                        <a:t>Average Decrease</a:t>
                      </a:r>
                      <a:endParaRPr lang="en-GB" sz="1000" b="1" i="0" u="none" strike="noStrike" dirty="0">
                        <a:solidFill>
                          <a:schemeClr val="bg1"/>
                        </a:solidFill>
                        <a:effectLst/>
                        <a:latin typeface="+mn-lt"/>
                      </a:endParaRPr>
                    </a:p>
                  </a:txBody>
                  <a:tcPr marL="7200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mn-lt"/>
                      </a:endParaRPr>
                    </a:p>
                  </a:txBody>
                  <a:tcPr marL="7620" marR="7620" marT="7620" marB="0" anchor="ctr"/>
                </a:tc>
                <a:tc>
                  <a:txBody>
                    <a:bodyPr/>
                    <a:lstStyle/>
                    <a:p>
                      <a:pPr algn="ctr" fontAlgn="b"/>
                      <a:r>
                        <a:rPr lang="en-GB" sz="1000" u="none" strike="noStrike" dirty="0">
                          <a:solidFill>
                            <a:srgbClr val="FF0000"/>
                          </a:solidFill>
                          <a:effectLst/>
                        </a:rPr>
                        <a:t>-3.90%</a:t>
                      </a:r>
                      <a:endParaRPr lang="en-GB" sz="1000" b="1" i="0" u="none" strike="noStrike" dirty="0">
                        <a:solidFill>
                          <a:srgbClr val="FF0000"/>
                        </a:solidFill>
                        <a:effectLst/>
                        <a:latin typeface="+mn-lt"/>
                      </a:endParaRPr>
                    </a:p>
                  </a:txBody>
                  <a:tcPr marL="7620" marR="7620" marT="7620" marB="0" anchor="ctr"/>
                </a:tc>
                <a:extLst>
                  <a:ext uri="{0D108BD9-81ED-4DB2-BD59-A6C34878D82A}">
                    <a16:rowId xmlns:a16="http://schemas.microsoft.com/office/drawing/2014/main" val="340676259"/>
                  </a:ext>
                </a:extLst>
              </a:tr>
            </a:tbl>
          </a:graphicData>
        </a:graphic>
      </p:graphicFrame>
      <p:sp>
        <p:nvSpPr>
          <p:cNvPr id="7" name="Oval 6">
            <a:extLst>
              <a:ext uri="{FF2B5EF4-FFF2-40B4-BE49-F238E27FC236}">
                <a16:creationId xmlns:a16="http://schemas.microsoft.com/office/drawing/2014/main" id="{5C4809C6-AF7C-4535-B333-2C24771C2262}"/>
              </a:ext>
            </a:extLst>
          </p:cNvPr>
          <p:cNvSpPr/>
          <p:nvPr/>
        </p:nvSpPr>
        <p:spPr>
          <a:xfrm>
            <a:off x="7907999" y="4278461"/>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ooter Placeholder 2">
            <a:extLst>
              <a:ext uri="{FF2B5EF4-FFF2-40B4-BE49-F238E27FC236}">
                <a16:creationId xmlns:a16="http://schemas.microsoft.com/office/drawing/2014/main" id="{E9326EFD-F288-4068-89CA-6BF8B81FA850}"/>
              </a:ext>
            </a:extLst>
          </p:cNvPr>
          <p:cNvSpPr>
            <a:spLocks noGrp="1"/>
          </p:cNvSpPr>
          <p:nvPr>
            <p:ph type="ftr" sz="quarter" idx="11"/>
          </p:nvPr>
        </p:nvSpPr>
        <p:spPr>
          <a:xfrm>
            <a:off x="838199" y="6356349"/>
            <a:ext cx="4947303" cy="365125"/>
          </a:xfrm>
        </p:spPr>
        <p:txBody>
          <a:bodyPr/>
          <a:lstStyle/>
          <a:p>
            <a:r>
              <a:rPr lang="en-GB"/>
              <a:t>VOD Professional - OTTQT #3: The Pandemic &amp; The Advertising Paradox</a:t>
            </a:r>
            <a:endParaRPr lang="en-GB" dirty="0"/>
          </a:p>
        </p:txBody>
      </p:sp>
    </p:spTree>
    <p:extLst>
      <p:ext uri="{BB962C8B-B14F-4D97-AF65-F5344CB8AC3E}">
        <p14:creationId xmlns:p14="http://schemas.microsoft.com/office/powerpoint/2010/main" val="283707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4F51-8871-40A4-9C9E-8EC43F743F1F}"/>
              </a:ext>
            </a:extLst>
          </p:cNvPr>
          <p:cNvSpPr>
            <a:spLocks noGrp="1"/>
          </p:cNvSpPr>
          <p:nvPr>
            <p:ph type="title"/>
          </p:nvPr>
        </p:nvSpPr>
        <p:spPr>
          <a:xfrm>
            <a:off x="575894" y="729658"/>
            <a:ext cx="11029616" cy="988332"/>
          </a:xfrm>
        </p:spPr>
        <p:txBody>
          <a:bodyPr anchor="t">
            <a:normAutofit fontScale="90000"/>
          </a:bodyPr>
          <a:lstStyle/>
          <a:p>
            <a:r>
              <a:rPr lang="en-GB" dirty="0"/>
              <a:t>and whilst digital revenues are climbing, they’re </a:t>
            </a:r>
            <a:br>
              <a:rPr lang="en-GB" dirty="0"/>
            </a:br>
            <a:r>
              <a:rPr lang="en-GB" dirty="0"/>
              <a:t>not yet growing quickly enough to bridge the gap</a:t>
            </a:r>
          </a:p>
        </p:txBody>
      </p:sp>
      <p:sp>
        <p:nvSpPr>
          <p:cNvPr id="5" name="Slide Number Placeholder 4">
            <a:extLst>
              <a:ext uri="{FF2B5EF4-FFF2-40B4-BE49-F238E27FC236}">
                <a16:creationId xmlns:a16="http://schemas.microsoft.com/office/drawing/2014/main" id="{7993E933-85C9-4CBA-B739-A026A738F91E}"/>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t>5</a:t>
            </a:fld>
            <a:endParaRPr lang="en-US" dirty="0"/>
          </a:p>
        </p:txBody>
      </p:sp>
      <p:sp>
        <p:nvSpPr>
          <p:cNvPr id="9" name="TextBox 8">
            <a:extLst>
              <a:ext uri="{FF2B5EF4-FFF2-40B4-BE49-F238E27FC236}">
                <a16:creationId xmlns:a16="http://schemas.microsoft.com/office/drawing/2014/main" id="{53758424-048C-4179-8B22-82A7FEE7B1B6}"/>
              </a:ext>
            </a:extLst>
          </p:cNvPr>
          <p:cNvSpPr txBox="1"/>
          <p:nvPr/>
        </p:nvSpPr>
        <p:spPr>
          <a:xfrm>
            <a:off x="575894" y="5049168"/>
            <a:ext cx="10514038" cy="954107"/>
          </a:xfrm>
          <a:prstGeom prst="rect">
            <a:avLst/>
          </a:prstGeom>
          <a:noFill/>
        </p:spPr>
        <p:txBody>
          <a:bodyPr wrap="square" rtlCol="0">
            <a:spAutoFit/>
          </a:bodyPr>
          <a:lstStyle/>
          <a:p>
            <a:r>
              <a:rPr lang="en-GB" sz="1400" b="1" dirty="0"/>
              <a:t>Note</a:t>
            </a:r>
            <a:r>
              <a:rPr lang="en-GB" sz="1400" dirty="0"/>
              <a:t>: Of the ten national and international broadcaster’s finances that we studied (CBC, CBS, Channel 4, Discovery, ITV, RTL, SRG SSR, TV4, UKTV and Viacom), only the three above have reported their digital revenues. This suggests that for most broadcasters, digital performance has not been strong enough to merit much publicity – especially in the context of financial statements. Perhaps it’s no coincidence then that in its 2018 financial results, ITV has stopped referring to “Online, Pay and Interactive” as a separate revenue stream.</a:t>
            </a:r>
          </a:p>
        </p:txBody>
      </p:sp>
      <p:graphicFrame>
        <p:nvGraphicFramePr>
          <p:cNvPr id="11" name="Table 10">
            <a:extLst>
              <a:ext uri="{FF2B5EF4-FFF2-40B4-BE49-F238E27FC236}">
                <a16:creationId xmlns:a16="http://schemas.microsoft.com/office/drawing/2014/main" id="{B38F6853-8629-4D87-B346-47E243E2523E}"/>
              </a:ext>
            </a:extLst>
          </p:cNvPr>
          <p:cNvGraphicFramePr>
            <a:graphicFrameLocks noGrp="1"/>
          </p:cNvGraphicFramePr>
          <p:nvPr/>
        </p:nvGraphicFramePr>
        <p:xfrm>
          <a:off x="690880" y="1980898"/>
          <a:ext cx="9001763" cy="2641601"/>
        </p:xfrm>
        <a:graphic>
          <a:graphicData uri="http://schemas.openxmlformats.org/drawingml/2006/table">
            <a:tbl>
              <a:tblPr firstRow="1" lastRow="1" bandRow="1">
                <a:tableStyleId>{5202B0CA-FC54-4496-8BCA-5EF66A818D29}</a:tableStyleId>
              </a:tblPr>
              <a:tblGrid>
                <a:gridCol w="1985033">
                  <a:extLst>
                    <a:ext uri="{9D8B030D-6E8A-4147-A177-3AD203B41FA5}">
                      <a16:colId xmlns:a16="http://schemas.microsoft.com/office/drawing/2014/main" val="3334846516"/>
                    </a:ext>
                  </a:extLst>
                </a:gridCol>
                <a:gridCol w="1002390">
                  <a:extLst>
                    <a:ext uri="{9D8B030D-6E8A-4147-A177-3AD203B41FA5}">
                      <a16:colId xmlns:a16="http://schemas.microsoft.com/office/drawing/2014/main" val="3581879382"/>
                    </a:ext>
                  </a:extLst>
                </a:gridCol>
                <a:gridCol w="1002390">
                  <a:extLst>
                    <a:ext uri="{9D8B030D-6E8A-4147-A177-3AD203B41FA5}">
                      <a16:colId xmlns:a16="http://schemas.microsoft.com/office/drawing/2014/main" val="966246431"/>
                    </a:ext>
                  </a:extLst>
                </a:gridCol>
                <a:gridCol w="1002390">
                  <a:extLst>
                    <a:ext uri="{9D8B030D-6E8A-4147-A177-3AD203B41FA5}">
                      <a16:colId xmlns:a16="http://schemas.microsoft.com/office/drawing/2014/main" val="1992931723"/>
                    </a:ext>
                  </a:extLst>
                </a:gridCol>
                <a:gridCol w="1002390">
                  <a:extLst>
                    <a:ext uri="{9D8B030D-6E8A-4147-A177-3AD203B41FA5}">
                      <a16:colId xmlns:a16="http://schemas.microsoft.com/office/drawing/2014/main" val="1051226005"/>
                    </a:ext>
                  </a:extLst>
                </a:gridCol>
                <a:gridCol w="1002390">
                  <a:extLst>
                    <a:ext uri="{9D8B030D-6E8A-4147-A177-3AD203B41FA5}">
                      <a16:colId xmlns:a16="http://schemas.microsoft.com/office/drawing/2014/main" val="2765818783"/>
                    </a:ext>
                  </a:extLst>
                </a:gridCol>
                <a:gridCol w="1002390">
                  <a:extLst>
                    <a:ext uri="{9D8B030D-6E8A-4147-A177-3AD203B41FA5}">
                      <a16:colId xmlns:a16="http://schemas.microsoft.com/office/drawing/2014/main" val="3220306908"/>
                    </a:ext>
                  </a:extLst>
                </a:gridCol>
                <a:gridCol w="1002390">
                  <a:extLst>
                    <a:ext uri="{9D8B030D-6E8A-4147-A177-3AD203B41FA5}">
                      <a16:colId xmlns:a16="http://schemas.microsoft.com/office/drawing/2014/main" val="3858081129"/>
                    </a:ext>
                  </a:extLst>
                </a:gridCol>
              </a:tblGrid>
              <a:tr h="720437">
                <a:tc>
                  <a:txBody>
                    <a:bodyPr/>
                    <a:lstStyle/>
                    <a:p>
                      <a:pPr algn="l" fontAlgn="b"/>
                      <a:r>
                        <a:rPr lang="en-GB" sz="1000" u="none" strike="noStrike" dirty="0">
                          <a:effectLst/>
                        </a:rPr>
                        <a:t>DIGITAL REVENUE </a:t>
                      </a:r>
                    </a:p>
                    <a:p>
                      <a:pPr algn="l" fontAlgn="b"/>
                      <a:r>
                        <a:rPr lang="en-GB" sz="1000" u="none" strike="noStrike" dirty="0">
                          <a:effectLst/>
                        </a:rPr>
                        <a:t>(local currencies -- millions)</a:t>
                      </a:r>
                      <a:endParaRPr lang="en-GB" sz="1000" b="1" i="0" u="none" strike="noStrike" dirty="0">
                        <a:solidFill>
                          <a:srgbClr val="FFFFFF"/>
                        </a:solidFill>
                        <a:effectLst/>
                        <a:latin typeface="Calibri" panose="020F0502020204030204" pitchFamily="34" charset="0"/>
                      </a:endParaRPr>
                    </a:p>
                  </a:txBody>
                  <a:tcPr marL="72000" marR="7620" marT="7620" marB="0" anchor="ctr">
                    <a:solidFill>
                      <a:srgbClr val="465359"/>
                    </a:solidFill>
                  </a:tcPr>
                </a:tc>
                <a:tc>
                  <a:txBody>
                    <a:bodyPr/>
                    <a:lstStyle/>
                    <a:p>
                      <a:pPr algn="ctr" fontAlgn="b"/>
                      <a:r>
                        <a:rPr lang="en-GB" sz="1000" u="none" strike="noStrike" dirty="0">
                          <a:effectLst/>
                        </a:rPr>
                        <a:t>2013</a:t>
                      </a:r>
                      <a:endParaRPr lang="en-GB" sz="1000" b="1" i="0" u="none" strike="noStrike" dirty="0">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2014</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2015</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2016</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2017</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a:effectLst/>
                        </a:rPr>
                        <a:t>2018</a:t>
                      </a:r>
                      <a:endParaRPr lang="en-GB" sz="1000" b="1" i="0" u="none" strike="noStrike">
                        <a:solidFill>
                          <a:srgbClr val="FFFFFF"/>
                        </a:solidFill>
                        <a:effectLst/>
                        <a:latin typeface="Calibri" panose="020F0502020204030204" pitchFamily="34" charset="0"/>
                      </a:endParaRPr>
                    </a:p>
                  </a:txBody>
                  <a:tcPr marL="7620" marR="7620" marT="7620" marB="0" anchor="ctr">
                    <a:solidFill>
                      <a:srgbClr val="465359"/>
                    </a:solidFill>
                  </a:tcPr>
                </a:tc>
                <a:tc>
                  <a:txBody>
                    <a:bodyPr/>
                    <a:lstStyle/>
                    <a:p>
                      <a:pPr algn="ctr" fontAlgn="b"/>
                      <a:r>
                        <a:rPr lang="en-GB" sz="1000" u="none" strike="noStrike" dirty="0">
                          <a:effectLst/>
                        </a:rPr>
                        <a:t>Variance</a:t>
                      </a:r>
                      <a:endParaRPr lang="en-GB" sz="1000" b="1" i="0" u="none" strike="noStrike" dirty="0">
                        <a:solidFill>
                          <a:srgbClr val="FFFFFF"/>
                        </a:solidFill>
                        <a:effectLst/>
                        <a:latin typeface="Calibri" panose="020F0502020204030204" pitchFamily="34" charset="0"/>
                      </a:endParaRPr>
                    </a:p>
                  </a:txBody>
                  <a:tcPr marL="7620" marR="7620" marT="7620" marB="0" anchor="ctr">
                    <a:solidFill>
                      <a:srgbClr val="465359"/>
                    </a:solidFill>
                  </a:tcPr>
                </a:tc>
                <a:extLst>
                  <a:ext uri="{0D108BD9-81ED-4DB2-BD59-A6C34878D82A}">
                    <a16:rowId xmlns:a16="http://schemas.microsoft.com/office/drawing/2014/main" val="872489240"/>
                  </a:ext>
                </a:extLst>
              </a:tr>
              <a:tr h="480291">
                <a:tc>
                  <a:txBody>
                    <a:bodyPr/>
                    <a:lstStyle/>
                    <a:p>
                      <a:pPr algn="l" fontAlgn="b"/>
                      <a:r>
                        <a:rPr lang="en-GB" sz="1000" u="none" strike="noStrike">
                          <a:effectLst/>
                        </a:rPr>
                        <a:t>ITV</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118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153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188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231</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248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52.42%</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76124626"/>
                  </a:ext>
                </a:extLst>
              </a:tr>
              <a:tr h="480291">
                <a:tc>
                  <a:txBody>
                    <a:bodyPr/>
                    <a:lstStyle/>
                    <a:p>
                      <a:pPr algn="l" fontAlgn="b"/>
                      <a:r>
                        <a:rPr lang="en-GB" sz="1000" u="none" strike="noStrike">
                          <a:effectLst/>
                        </a:rPr>
                        <a:t>Channel 4</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61</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82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102</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124</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138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55.80%</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0294628"/>
                  </a:ext>
                </a:extLst>
              </a:tr>
              <a:tr h="480291">
                <a:tc>
                  <a:txBody>
                    <a:bodyPr/>
                    <a:lstStyle/>
                    <a:p>
                      <a:pPr algn="l" fontAlgn="b"/>
                      <a:r>
                        <a:rPr lang="en-GB" sz="1000" u="none" strike="noStrike">
                          <a:effectLst/>
                        </a:rPr>
                        <a:t>RTL Group</a:t>
                      </a:r>
                      <a:endParaRPr lang="en-GB" sz="1000" b="1" i="0" u="none" strike="noStrike">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a:effectLst/>
                        </a:rPr>
                        <a:t>233</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295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508</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670</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826</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985</a:t>
                      </a:r>
                      <a:endParaRPr lang="en-GB" sz="1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a:effectLst/>
                        </a:rPr>
                        <a:t>76.35%</a:t>
                      </a:r>
                      <a:endParaRPr lang="en-GB" sz="10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760627232"/>
                  </a:ext>
                </a:extLst>
              </a:tr>
              <a:tr h="480291">
                <a:tc>
                  <a:txBody>
                    <a:bodyPr/>
                    <a:lstStyle/>
                    <a:p>
                      <a:pPr algn="l" fontAlgn="b"/>
                      <a:r>
                        <a:rPr lang="en-GB" sz="1000" u="none" strike="noStrike" dirty="0">
                          <a:effectLst/>
                        </a:rPr>
                        <a:t>Average Increase</a:t>
                      </a:r>
                      <a:endParaRPr lang="en-GB" sz="1000" b="1" i="0" u="none" strike="noStrike" dirty="0">
                        <a:solidFill>
                          <a:srgbClr val="000000"/>
                        </a:solidFill>
                        <a:effectLst/>
                        <a:latin typeface="Calibri" panose="020F0502020204030204" pitchFamily="34" charset="0"/>
                      </a:endParaRPr>
                    </a:p>
                  </a:txBody>
                  <a:tcPr marL="7200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GB" sz="1000" u="none" strike="noStrike" dirty="0">
                          <a:effectLst/>
                        </a:rPr>
                        <a:t>61.52%</a:t>
                      </a:r>
                      <a:endParaRPr lang="en-GB" sz="10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8629232"/>
                  </a:ext>
                </a:extLst>
              </a:tr>
            </a:tbl>
          </a:graphicData>
        </a:graphic>
      </p:graphicFrame>
      <p:sp>
        <p:nvSpPr>
          <p:cNvPr id="6" name="Oval 5">
            <a:extLst>
              <a:ext uri="{FF2B5EF4-FFF2-40B4-BE49-F238E27FC236}">
                <a16:creationId xmlns:a16="http://schemas.microsoft.com/office/drawing/2014/main" id="{426BACA5-F971-4AE8-81EC-C8FB1F82A6D2}"/>
              </a:ext>
            </a:extLst>
          </p:cNvPr>
          <p:cNvSpPr/>
          <p:nvPr/>
        </p:nvSpPr>
        <p:spPr>
          <a:xfrm>
            <a:off x="8839491" y="4013541"/>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ooter Placeholder 2">
            <a:extLst>
              <a:ext uri="{FF2B5EF4-FFF2-40B4-BE49-F238E27FC236}">
                <a16:creationId xmlns:a16="http://schemas.microsoft.com/office/drawing/2014/main" id="{0F869531-0EB7-4779-A453-B4080884DBF0}"/>
              </a:ext>
            </a:extLst>
          </p:cNvPr>
          <p:cNvSpPr>
            <a:spLocks noGrp="1"/>
          </p:cNvSpPr>
          <p:nvPr>
            <p:ph type="ftr" sz="quarter" idx="11"/>
          </p:nvPr>
        </p:nvSpPr>
        <p:spPr>
          <a:xfrm>
            <a:off x="838199" y="6356349"/>
            <a:ext cx="4947303" cy="365125"/>
          </a:xfrm>
        </p:spPr>
        <p:txBody>
          <a:bodyPr/>
          <a:lstStyle/>
          <a:p>
            <a:r>
              <a:rPr lang="en-GB"/>
              <a:t>VOD Professional - OTTQT #3: The Pandemic &amp; The Advertising Paradox</a:t>
            </a:r>
            <a:endParaRPr lang="en-GB" dirty="0"/>
          </a:p>
        </p:txBody>
      </p:sp>
    </p:spTree>
    <p:extLst>
      <p:ext uri="{BB962C8B-B14F-4D97-AF65-F5344CB8AC3E}">
        <p14:creationId xmlns:p14="http://schemas.microsoft.com/office/powerpoint/2010/main" val="262951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4F51-8871-40A4-9C9E-8EC43F743F1F}"/>
              </a:ext>
            </a:extLst>
          </p:cNvPr>
          <p:cNvSpPr>
            <a:spLocks noGrp="1"/>
          </p:cNvSpPr>
          <p:nvPr>
            <p:ph type="title"/>
          </p:nvPr>
        </p:nvSpPr>
        <p:spPr/>
        <p:txBody>
          <a:bodyPr anchor="t">
            <a:normAutofit/>
          </a:bodyPr>
          <a:lstStyle/>
          <a:p>
            <a:r>
              <a:rPr lang="en-GB" dirty="0"/>
              <a:t>1.5 This risks stalling the virtuous circle</a:t>
            </a:r>
          </a:p>
        </p:txBody>
      </p:sp>
      <p:sp>
        <p:nvSpPr>
          <p:cNvPr id="8" name="Text Placeholder 7">
            <a:extLst>
              <a:ext uri="{FF2B5EF4-FFF2-40B4-BE49-F238E27FC236}">
                <a16:creationId xmlns:a16="http://schemas.microsoft.com/office/drawing/2014/main" id="{331A4925-C3D4-4CB9-AF0A-DE1AC64EEDA0}"/>
              </a:ext>
            </a:extLst>
          </p:cNvPr>
          <p:cNvSpPr>
            <a:spLocks noGrp="1"/>
          </p:cNvSpPr>
          <p:nvPr>
            <p:ph type="body" sz="half" idx="2"/>
          </p:nvPr>
        </p:nvSpPr>
        <p:spPr>
          <a:xfrm>
            <a:off x="8357377" y="2318494"/>
            <a:ext cx="3031852" cy="3001392"/>
          </a:xfrm>
        </p:spPr>
        <p:txBody>
          <a:bodyPr/>
          <a:lstStyle/>
          <a:p>
            <a:r>
              <a:rPr lang="en-GB" dirty="0"/>
              <a:t>If linear ad revenues continue to decline by, on average, 4% a year, this doesn’t mean that broadcasters have 25 years until the model completely breaks down. Less income may lead to less content production which, in turn, may diminish the depth of broadcaster’s other sales channels. </a:t>
            </a:r>
          </a:p>
        </p:txBody>
      </p:sp>
      <p:sp>
        <p:nvSpPr>
          <p:cNvPr id="5" name="Slide Number Placeholder 4">
            <a:extLst>
              <a:ext uri="{FF2B5EF4-FFF2-40B4-BE49-F238E27FC236}">
                <a16:creationId xmlns:a16="http://schemas.microsoft.com/office/drawing/2014/main" id="{7993E933-85C9-4CBA-B739-A026A738F91E}"/>
              </a:ext>
            </a:extLst>
          </p:cNvPr>
          <p:cNvSpPr>
            <a:spLocks noGrp="1"/>
          </p:cNvSpPr>
          <p:nvPr>
            <p:ph type="sldNum" sz="quarter" idx="12"/>
          </p:nvPr>
        </p:nvSpPr>
        <p:spPr/>
        <p:txBody>
          <a:bodyPr/>
          <a:lstStyle/>
          <a:p>
            <a:fld id="{3A98EE3D-8CD1-4C3F-BD1C-C98C9596463C}" type="slidenum">
              <a:rPr lang="en-US" smtClean="0"/>
              <a:t>6</a:t>
            </a:fld>
            <a:endParaRPr lang="en-US" dirty="0"/>
          </a:p>
        </p:txBody>
      </p:sp>
      <p:sp>
        <p:nvSpPr>
          <p:cNvPr id="9" name="TextBox 8">
            <a:extLst>
              <a:ext uri="{FF2B5EF4-FFF2-40B4-BE49-F238E27FC236}">
                <a16:creationId xmlns:a16="http://schemas.microsoft.com/office/drawing/2014/main" id="{F17FDC09-4249-4369-BA53-B5759C5BBD8F}"/>
              </a:ext>
            </a:extLst>
          </p:cNvPr>
          <p:cNvSpPr txBox="1"/>
          <p:nvPr/>
        </p:nvSpPr>
        <p:spPr>
          <a:xfrm>
            <a:off x="2160425" y="4555934"/>
            <a:ext cx="596035" cy="707886"/>
          </a:xfrm>
          <a:prstGeom prst="rect">
            <a:avLst/>
          </a:prstGeom>
          <a:noFill/>
        </p:spPr>
        <p:txBody>
          <a:bodyPr wrap="square" rtlCol="0">
            <a:spAutoFit/>
          </a:bodyPr>
          <a:lstStyle/>
          <a:p>
            <a:pPr algn="ctr"/>
            <a:r>
              <a:rPr lang="en-GB" sz="4000" b="1" dirty="0">
                <a:solidFill>
                  <a:srgbClr val="FF0000"/>
                </a:solidFill>
              </a:rPr>
              <a:t>X</a:t>
            </a:r>
          </a:p>
        </p:txBody>
      </p:sp>
      <p:grpSp>
        <p:nvGrpSpPr>
          <p:cNvPr id="12" name="Group 11">
            <a:extLst>
              <a:ext uri="{FF2B5EF4-FFF2-40B4-BE49-F238E27FC236}">
                <a16:creationId xmlns:a16="http://schemas.microsoft.com/office/drawing/2014/main" id="{555235DB-EDEA-406A-BF2B-BBCA0D0269DE}"/>
              </a:ext>
            </a:extLst>
          </p:cNvPr>
          <p:cNvGrpSpPr/>
          <p:nvPr/>
        </p:nvGrpSpPr>
        <p:grpSpPr>
          <a:xfrm>
            <a:off x="1503580" y="1179829"/>
            <a:ext cx="4662088" cy="4662088"/>
            <a:chOff x="5895381" y="1178125"/>
            <a:chExt cx="4662088" cy="4662088"/>
          </a:xfrm>
        </p:grpSpPr>
        <p:sp>
          <p:nvSpPr>
            <p:cNvPr id="14" name="Freeform: Shape 13">
              <a:extLst>
                <a:ext uri="{FF2B5EF4-FFF2-40B4-BE49-F238E27FC236}">
                  <a16:creationId xmlns:a16="http://schemas.microsoft.com/office/drawing/2014/main" id="{C3F1D49B-E231-446F-8AD8-C3BF8F724D73}"/>
                </a:ext>
              </a:extLst>
            </p:cNvPr>
            <p:cNvSpPr/>
            <p:nvPr/>
          </p:nvSpPr>
          <p:spPr>
            <a:xfrm>
              <a:off x="8803306" y="1282372"/>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Content Production</a:t>
              </a:r>
            </a:p>
          </p:txBody>
        </p:sp>
        <p:sp>
          <p:nvSpPr>
            <p:cNvPr id="15" name="Arrow: Circular 14">
              <a:extLst>
                <a:ext uri="{FF2B5EF4-FFF2-40B4-BE49-F238E27FC236}">
                  <a16:creationId xmlns:a16="http://schemas.microsoft.com/office/drawing/2014/main" id="{2F311174-11B2-4DEB-92E0-B5991F334BAE}"/>
                </a:ext>
              </a:extLst>
            </p:cNvPr>
            <p:cNvSpPr/>
            <p:nvPr/>
          </p:nvSpPr>
          <p:spPr>
            <a:xfrm>
              <a:off x="5895381" y="1178125"/>
              <a:ext cx="4662088" cy="4662088"/>
            </a:xfrm>
            <a:prstGeom prst="circularArrow">
              <a:avLst>
                <a:gd name="adj1" fmla="val 6901"/>
                <a:gd name="adj2" fmla="val 465272"/>
                <a:gd name="adj3" fmla="val 549751"/>
                <a:gd name="adj4" fmla="val 205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Freeform: Shape 15">
              <a:extLst>
                <a:ext uri="{FF2B5EF4-FFF2-40B4-BE49-F238E27FC236}">
                  <a16:creationId xmlns:a16="http://schemas.microsoft.com/office/drawing/2014/main" id="{4598D0E7-A9FD-4D06-AA38-6B06B407A158}"/>
                </a:ext>
              </a:extLst>
            </p:cNvPr>
            <p:cNvSpPr/>
            <p:nvPr/>
          </p:nvSpPr>
          <p:spPr>
            <a:xfrm>
              <a:off x="8803306" y="4086050"/>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Content Distribution</a:t>
              </a:r>
            </a:p>
          </p:txBody>
        </p:sp>
        <p:sp>
          <p:nvSpPr>
            <p:cNvPr id="17" name="Arrow: Circular 16">
              <a:extLst>
                <a:ext uri="{FF2B5EF4-FFF2-40B4-BE49-F238E27FC236}">
                  <a16:creationId xmlns:a16="http://schemas.microsoft.com/office/drawing/2014/main" id="{3145B023-4C17-449C-B5AC-5DBA7BE58476}"/>
                </a:ext>
              </a:extLst>
            </p:cNvPr>
            <p:cNvSpPr/>
            <p:nvPr/>
          </p:nvSpPr>
          <p:spPr>
            <a:xfrm>
              <a:off x="5895381" y="1178125"/>
              <a:ext cx="4662088" cy="4662088"/>
            </a:xfrm>
            <a:prstGeom prst="circularArrow">
              <a:avLst>
                <a:gd name="adj1" fmla="val 6901"/>
                <a:gd name="adj2" fmla="val 465272"/>
                <a:gd name="adj3" fmla="val 5949751"/>
                <a:gd name="adj4" fmla="val 43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reeform: Shape 17">
              <a:extLst>
                <a:ext uri="{FF2B5EF4-FFF2-40B4-BE49-F238E27FC236}">
                  <a16:creationId xmlns:a16="http://schemas.microsoft.com/office/drawing/2014/main" id="{33F5F3D0-0896-4E4B-B757-73C604FEB10A}"/>
                </a:ext>
              </a:extLst>
            </p:cNvPr>
            <p:cNvSpPr/>
            <p:nvPr/>
          </p:nvSpPr>
          <p:spPr>
            <a:xfrm>
              <a:off x="5999629" y="4086050"/>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Linear Advertising</a:t>
              </a:r>
            </a:p>
          </p:txBody>
        </p:sp>
        <p:sp>
          <p:nvSpPr>
            <p:cNvPr id="19" name="Arrow: Circular 18">
              <a:extLst>
                <a:ext uri="{FF2B5EF4-FFF2-40B4-BE49-F238E27FC236}">
                  <a16:creationId xmlns:a16="http://schemas.microsoft.com/office/drawing/2014/main" id="{EFBB904B-ECD6-40EB-ABCA-0C06CEB2CA9E}"/>
                </a:ext>
              </a:extLst>
            </p:cNvPr>
            <p:cNvSpPr/>
            <p:nvPr/>
          </p:nvSpPr>
          <p:spPr>
            <a:xfrm>
              <a:off x="5895381" y="1178125"/>
              <a:ext cx="4662088" cy="4662088"/>
            </a:xfrm>
            <a:prstGeom prst="circularArrow">
              <a:avLst>
                <a:gd name="adj1" fmla="val 6901"/>
                <a:gd name="adj2" fmla="val 465272"/>
                <a:gd name="adj3" fmla="val 11349751"/>
                <a:gd name="adj4" fmla="val 97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Freeform: Shape 19">
              <a:extLst>
                <a:ext uri="{FF2B5EF4-FFF2-40B4-BE49-F238E27FC236}">
                  <a16:creationId xmlns:a16="http://schemas.microsoft.com/office/drawing/2014/main" id="{E16FC0D0-E4D2-4187-95C2-679B64846468}"/>
                </a:ext>
              </a:extLst>
            </p:cNvPr>
            <p:cNvSpPr/>
            <p:nvPr/>
          </p:nvSpPr>
          <p:spPr>
            <a:xfrm>
              <a:off x="5999629" y="1282372"/>
              <a:ext cx="1649914" cy="1649914"/>
            </a:xfrm>
            <a:custGeom>
              <a:avLst/>
              <a:gdLst>
                <a:gd name="connsiteX0" fmla="*/ 0 w 1649914"/>
                <a:gd name="connsiteY0" fmla="*/ 0 h 1649914"/>
                <a:gd name="connsiteX1" fmla="*/ 1649914 w 1649914"/>
                <a:gd name="connsiteY1" fmla="*/ 0 h 1649914"/>
                <a:gd name="connsiteX2" fmla="*/ 1649914 w 1649914"/>
                <a:gd name="connsiteY2" fmla="*/ 1649914 h 1649914"/>
                <a:gd name="connsiteX3" fmla="*/ 0 w 1649914"/>
                <a:gd name="connsiteY3" fmla="*/ 1649914 h 1649914"/>
                <a:gd name="connsiteX4" fmla="*/ 0 w 1649914"/>
                <a:gd name="connsiteY4" fmla="*/ 0 h 1649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914" h="1649914">
                  <a:moveTo>
                    <a:pt x="0" y="0"/>
                  </a:moveTo>
                  <a:lnTo>
                    <a:pt x="1649914" y="0"/>
                  </a:lnTo>
                  <a:lnTo>
                    <a:pt x="1649914" y="1649914"/>
                  </a:lnTo>
                  <a:lnTo>
                    <a:pt x="0" y="1649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Digital </a:t>
              </a:r>
            </a:p>
            <a:p>
              <a:pPr marL="0" lvl="0" indent="0" algn="ctr" defTabSz="889000">
                <a:lnSpc>
                  <a:spcPct val="90000"/>
                </a:lnSpc>
                <a:spcBef>
                  <a:spcPct val="0"/>
                </a:spcBef>
                <a:spcAft>
                  <a:spcPct val="35000"/>
                </a:spcAft>
                <a:buNone/>
              </a:pPr>
              <a:r>
                <a:rPr lang="en-GB" sz="2000" kern="1200" dirty="0"/>
                <a:t>(OTT advertising + SVOD)</a:t>
              </a:r>
            </a:p>
          </p:txBody>
        </p:sp>
        <p:sp>
          <p:nvSpPr>
            <p:cNvPr id="21" name="Arrow: Circular 20">
              <a:extLst>
                <a:ext uri="{FF2B5EF4-FFF2-40B4-BE49-F238E27FC236}">
                  <a16:creationId xmlns:a16="http://schemas.microsoft.com/office/drawing/2014/main" id="{E141C690-B632-49AD-9271-5B9F791F132D}"/>
                </a:ext>
              </a:extLst>
            </p:cNvPr>
            <p:cNvSpPr/>
            <p:nvPr/>
          </p:nvSpPr>
          <p:spPr>
            <a:xfrm>
              <a:off x="5895381" y="1178125"/>
              <a:ext cx="4662088" cy="4662088"/>
            </a:xfrm>
            <a:prstGeom prst="circularArrow">
              <a:avLst>
                <a:gd name="adj1" fmla="val 6901"/>
                <a:gd name="adj2" fmla="val 465272"/>
                <a:gd name="adj3" fmla="val 16749751"/>
                <a:gd name="adj4" fmla="val 15184977"/>
                <a:gd name="adj5" fmla="val 8051"/>
              </a:avLst>
            </a:pr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13" name="Oval 12">
            <a:extLst>
              <a:ext uri="{FF2B5EF4-FFF2-40B4-BE49-F238E27FC236}">
                <a16:creationId xmlns:a16="http://schemas.microsoft.com/office/drawing/2014/main" id="{DAE4F68A-C10D-44FC-B277-1CA8C69C2DED}"/>
              </a:ext>
            </a:extLst>
          </p:cNvPr>
          <p:cNvSpPr/>
          <p:nvPr/>
        </p:nvSpPr>
        <p:spPr>
          <a:xfrm>
            <a:off x="3106601" y="2701716"/>
            <a:ext cx="1854218" cy="18542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Broadcasters</a:t>
            </a:r>
          </a:p>
        </p:txBody>
      </p:sp>
      <p:sp>
        <p:nvSpPr>
          <p:cNvPr id="22" name="Footer Placeholder 2">
            <a:extLst>
              <a:ext uri="{FF2B5EF4-FFF2-40B4-BE49-F238E27FC236}">
                <a16:creationId xmlns:a16="http://schemas.microsoft.com/office/drawing/2014/main" id="{6B72ED51-4F36-4D41-B0DD-428AA63C8FC0}"/>
              </a:ext>
            </a:extLst>
          </p:cNvPr>
          <p:cNvSpPr>
            <a:spLocks noGrp="1"/>
          </p:cNvSpPr>
          <p:nvPr>
            <p:ph type="ftr" sz="quarter" idx="11"/>
          </p:nvPr>
        </p:nvSpPr>
        <p:spPr>
          <a:xfrm>
            <a:off x="838199" y="6356349"/>
            <a:ext cx="4947303" cy="365125"/>
          </a:xfrm>
        </p:spPr>
        <p:txBody>
          <a:bodyPr/>
          <a:lstStyle/>
          <a:p>
            <a:r>
              <a:rPr lang="en-GB"/>
              <a:t>VOD Professional - OTTQT #3: The Pandemic &amp; The Advertising Paradox</a:t>
            </a:r>
            <a:endParaRPr lang="en-GB" dirty="0"/>
          </a:p>
        </p:txBody>
      </p:sp>
    </p:spTree>
    <p:extLst>
      <p:ext uri="{BB962C8B-B14F-4D97-AF65-F5344CB8AC3E}">
        <p14:creationId xmlns:p14="http://schemas.microsoft.com/office/powerpoint/2010/main" val="210855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8C3B0-0EB2-4541-97B4-35DC608D35EC}"/>
              </a:ext>
            </a:extLst>
          </p:cNvPr>
          <p:cNvSpPr>
            <a:spLocks noGrp="1"/>
          </p:cNvSpPr>
          <p:nvPr>
            <p:ph type="title"/>
          </p:nvPr>
        </p:nvSpPr>
        <p:spPr>
          <a:xfrm>
            <a:off x="767857" y="933450"/>
            <a:ext cx="3031852" cy="1722419"/>
          </a:xfrm>
        </p:spPr>
        <p:txBody>
          <a:bodyPr/>
          <a:lstStyle/>
          <a:p>
            <a:r>
              <a:rPr lang="en-GB"/>
              <a:t>And whilst digital is eating up advertising spend globally…</a:t>
            </a:r>
            <a:endParaRPr lang="en-GB" dirty="0"/>
          </a:p>
        </p:txBody>
      </p:sp>
      <p:sp>
        <p:nvSpPr>
          <p:cNvPr id="8" name="Text Placeholder 7">
            <a:extLst>
              <a:ext uri="{FF2B5EF4-FFF2-40B4-BE49-F238E27FC236}">
                <a16:creationId xmlns:a16="http://schemas.microsoft.com/office/drawing/2014/main" id="{DBAEAC87-31B7-4BB2-8F83-6D2835750BC1}"/>
              </a:ext>
            </a:extLst>
          </p:cNvPr>
          <p:cNvSpPr>
            <a:spLocks noGrp="1"/>
          </p:cNvSpPr>
          <p:nvPr>
            <p:ph type="body" sz="half" idx="2"/>
          </p:nvPr>
        </p:nvSpPr>
        <p:spPr>
          <a:xfrm>
            <a:off x="767857" y="2836654"/>
            <a:ext cx="3031852" cy="3001392"/>
          </a:xfrm>
        </p:spPr>
        <p:txBody>
          <a:bodyPr/>
          <a:lstStyle/>
          <a:p>
            <a:r>
              <a:rPr lang="en-GB" dirty="0"/>
              <a:t>A study by the global marketing services group, </a:t>
            </a:r>
            <a:r>
              <a:rPr lang="en-GB" dirty="0" err="1"/>
              <a:t>Dentsu</a:t>
            </a:r>
            <a:r>
              <a:rPr lang="en-GB" dirty="0"/>
              <a:t> Aegis Network, of 59 worldwide markets suggested that in 23 of them, digital became the leading media type in terms of ad spend.</a:t>
            </a:r>
          </a:p>
        </p:txBody>
      </p:sp>
      <p:sp>
        <p:nvSpPr>
          <p:cNvPr id="7" name="Slide Number Placeholder 6">
            <a:extLst>
              <a:ext uri="{FF2B5EF4-FFF2-40B4-BE49-F238E27FC236}">
                <a16:creationId xmlns:a16="http://schemas.microsoft.com/office/drawing/2014/main" id="{3A363272-9DC2-4D9E-9DF1-CDAE28814626}"/>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t>7</a:t>
            </a:fld>
            <a:endParaRPr lang="en-US" dirty="0"/>
          </a:p>
        </p:txBody>
      </p:sp>
      <p:pic>
        <p:nvPicPr>
          <p:cNvPr id="14" name="Content Placeholder 13" descr="A screenshot of a cell phone&#10;&#10;Description automatically generated">
            <a:extLst>
              <a:ext uri="{FF2B5EF4-FFF2-40B4-BE49-F238E27FC236}">
                <a16:creationId xmlns:a16="http://schemas.microsoft.com/office/drawing/2014/main" id="{ECB8142E-EC44-470C-89CE-92AEEC7354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7381" y="1908799"/>
            <a:ext cx="7864411" cy="3784327"/>
          </a:xfrm>
        </p:spPr>
      </p:pic>
      <p:sp>
        <p:nvSpPr>
          <p:cNvPr id="9" name="Rectangle 8">
            <a:extLst>
              <a:ext uri="{FF2B5EF4-FFF2-40B4-BE49-F238E27FC236}">
                <a16:creationId xmlns:a16="http://schemas.microsoft.com/office/drawing/2014/main" id="{631C633B-8BBD-4BF3-AF8A-EACCD1D77AC0}"/>
              </a:ext>
            </a:extLst>
          </p:cNvPr>
          <p:cNvSpPr/>
          <p:nvPr/>
        </p:nvSpPr>
        <p:spPr>
          <a:xfrm>
            <a:off x="4334933" y="5207000"/>
            <a:ext cx="7543800" cy="4910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ooter Placeholder 2">
            <a:extLst>
              <a:ext uri="{FF2B5EF4-FFF2-40B4-BE49-F238E27FC236}">
                <a16:creationId xmlns:a16="http://schemas.microsoft.com/office/drawing/2014/main" id="{79E7C5D8-5FEE-4DA8-BFF5-95E6972A5B62}"/>
              </a:ext>
            </a:extLst>
          </p:cNvPr>
          <p:cNvSpPr txBox="1">
            <a:spLocks/>
          </p:cNvSpPr>
          <p:nvPr/>
        </p:nvSpPr>
        <p:spPr>
          <a:xfrm>
            <a:off x="838199" y="6356349"/>
            <a:ext cx="494730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prstClr val="black">
                    <a:tint val="75000"/>
                  </a:prstClr>
                </a:solidFill>
                <a:latin typeface="Calibri" panose="020F0502020204030204"/>
              </a:rPr>
              <a:t>VOD Professional - OTTQT #3: The Pandemic &amp; The Advertising Paradox</a:t>
            </a:r>
            <a:endParaRPr lang="en-GB"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07313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8C3B0-0EB2-4541-97B4-35DC608D35EC}"/>
              </a:ext>
            </a:extLst>
          </p:cNvPr>
          <p:cNvSpPr>
            <a:spLocks noGrp="1"/>
          </p:cNvSpPr>
          <p:nvPr>
            <p:ph type="title"/>
          </p:nvPr>
        </p:nvSpPr>
        <p:spPr/>
        <p:txBody>
          <a:bodyPr/>
          <a:lstStyle/>
          <a:p>
            <a:r>
              <a:rPr lang="en-GB" dirty="0"/>
              <a:t>…tv advertising is still incredibly effective</a:t>
            </a:r>
          </a:p>
        </p:txBody>
      </p:sp>
      <p:pic>
        <p:nvPicPr>
          <p:cNvPr id="10" name="Content Placeholder 9" descr="A picture containing sky&#10;&#10;Description automatically generated">
            <a:extLst>
              <a:ext uri="{FF2B5EF4-FFF2-40B4-BE49-F238E27FC236}">
                <a16:creationId xmlns:a16="http://schemas.microsoft.com/office/drawing/2014/main" id="{B0239167-911C-47F0-AA0A-44E4CD2D91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51684" y="1126592"/>
            <a:ext cx="7645554" cy="4163161"/>
          </a:xfrm>
        </p:spPr>
      </p:pic>
      <p:sp>
        <p:nvSpPr>
          <p:cNvPr id="8" name="Text Placeholder 7">
            <a:extLst>
              <a:ext uri="{FF2B5EF4-FFF2-40B4-BE49-F238E27FC236}">
                <a16:creationId xmlns:a16="http://schemas.microsoft.com/office/drawing/2014/main" id="{DBAEAC87-31B7-4BB2-8F83-6D2835750BC1}"/>
              </a:ext>
            </a:extLst>
          </p:cNvPr>
          <p:cNvSpPr>
            <a:spLocks noGrp="1"/>
          </p:cNvSpPr>
          <p:nvPr>
            <p:ph type="body" sz="half" idx="2"/>
          </p:nvPr>
        </p:nvSpPr>
        <p:spPr/>
        <p:txBody>
          <a:bodyPr/>
          <a:lstStyle/>
          <a:p>
            <a:r>
              <a:rPr lang="en-GB" dirty="0"/>
              <a:t>In a 2018 (UK) </a:t>
            </a:r>
            <a:r>
              <a:rPr lang="en-GB" dirty="0" err="1"/>
              <a:t>Ebiquity</a:t>
            </a:r>
            <a:r>
              <a:rPr lang="en-GB" dirty="0"/>
              <a:t> and Gain Theory study, commissioned by Thinkbox, which analysed 2,000 advertising campaigns across 11 categories to uncover the short and long-term impact of advertising across different media, TV came out top. </a:t>
            </a:r>
          </a:p>
        </p:txBody>
      </p:sp>
      <p:sp>
        <p:nvSpPr>
          <p:cNvPr id="7" name="Slide Number Placeholder 6">
            <a:extLst>
              <a:ext uri="{FF2B5EF4-FFF2-40B4-BE49-F238E27FC236}">
                <a16:creationId xmlns:a16="http://schemas.microsoft.com/office/drawing/2014/main" id="{3A363272-9DC2-4D9E-9DF1-CDAE28814626}"/>
              </a:ext>
            </a:extLst>
          </p:cNvPr>
          <p:cNvSpPr>
            <a:spLocks noGrp="1"/>
          </p:cNvSpPr>
          <p:nvPr>
            <p:ph type="sldNum" sz="quarter" idx="12"/>
          </p:nvPr>
        </p:nvSpPr>
        <p:spPr/>
        <p:txBody>
          <a:bodyPr/>
          <a:lstStyle/>
          <a:p>
            <a:fld id="{3A98EE3D-8CD1-4C3F-BD1C-C98C9596463C}" type="slidenum">
              <a:rPr lang="en-US" smtClean="0"/>
              <a:t>8</a:t>
            </a:fld>
            <a:endParaRPr lang="en-US" dirty="0"/>
          </a:p>
        </p:txBody>
      </p:sp>
      <p:sp>
        <p:nvSpPr>
          <p:cNvPr id="4" name="Oval 3">
            <a:extLst>
              <a:ext uri="{FF2B5EF4-FFF2-40B4-BE49-F238E27FC236}">
                <a16:creationId xmlns:a16="http://schemas.microsoft.com/office/drawing/2014/main" id="{F3C9BD51-8417-4DB0-9C90-AB6A86804659}"/>
              </a:ext>
            </a:extLst>
          </p:cNvPr>
          <p:cNvSpPr/>
          <p:nvPr/>
        </p:nvSpPr>
        <p:spPr>
          <a:xfrm>
            <a:off x="5972195" y="2091267"/>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0F9C732-39D7-4205-B432-F9EAA60988AF}"/>
              </a:ext>
            </a:extLst>
          </p:cNvPr>
          <p:cNvSpPr/>
          <p:nvPr/>
        </p:nvSpPr>
        <p:spPr>
          <a:xfrm>
            <a:off x="7546995" y="2108521"/>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919ECEA0-CEB0-453B-A105-5352CE0361BA}"/>
              </a:ext>
            </a:extLst>
          </p:cNvPr>
          <p:cNvSpPr/>
          <p:nvPr/>
        </p:nvSpPr>
        <p:spPr>
          <a:xfrm>
            <a:off x="9141923" y="2108521"/>
            <a:ext cx="728133" cy="728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ooter Placeholder 2">
            <a:extLst>
              <a:ext uri="{FF2B5EF4-FFF2-40B4-BE49-F238E27FC236}">
                <a16:creationId xmlns:a16="http://schemas.microsoft.com/office/drawing/2014/main" id="{71CDA862-D1CB-4C7E-96EE-36483F09FBC5}"/>
              </a:ext>
            </a:extLst>
          </p:cNvPr>
          <p:cNvSpPr txBox="1">
            <a:spLocks/>
          </p:cNvSpPr>
          <p:nvPr/>
        </p:nvSpPr>
        <p:spPr>
          <a:xfrm>
            <a:off x="838199" y="6356349"/>
            <a:ext cx="494730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prstClr val="black">
                    <a:tint val="75000"/>
                  </a:prstClr>
                </a:solidFill>
                <a:latin typeface="Calibri" panose="020F0502020204030204"/>
              </a:rPr>
              <a:t>VOD Professional - OTTQT #3: The Pandemic &amp; The Advertising Paradox</a:t>
            </a:r>
            <a:endParaRPr lang="en-GB"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9107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VTI">
  <a:themeElements>
    <a:clrScheme name="">
      <a:dk1>
        <a:srgbClr val="000000"/>
      </a:dk1>
      <a:lt1>
        <a:srgbClr val="FFFFFF"/>
      </a:lt1>
      <a:dk2>
        <a:srgbClr val="242D41"/>
      </a:dk2>
      <a:lt2>
        <a:srgbClr val="E8E6E2"/>
      </a:lt2>
      <a:accent1>
        <a:srgbClr val="4DA2C3"/>
      </a:accent1>
      <a:accent2>
        <a:srgbClr val="3B5FB1"/>
      </a:accent2>
      <a:accent3>
        <a:srgbClr val="5A4DC3"/>
      </a:accent3>
      <a:accent4>
        <a:srgbClr val="B13B86"/>
      </a:accent4>
      <a:accent5>
        <a:srgbClr val="C34D66"/>
      </a:accent5>
      <a:accent6>
        <a:srgbClr val="B1533B"/>
      </a:accent6>
      <a:hlink>
        <a:srgbClr val="9D7E34"/>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470</TotalTime>
  <Words>802</Words>
  <Application>Microsoft Office PowerPoint</Application>
  <PresentationFormat>Widescreen</PresentationFormat>
  <Paragraphs>226</Paragraphs>
  <Slides>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Arial</vt:lpstr>
      <vt:lpstr>Calibri</vt:lpstr>
      <vt:lpstr>Calibri Light</vt:lpstr>
      <vt:lpstr>Gill Sans MT</vt:lpstr>
      <vt:lpstr>Wingdings 2</vt:lpstr>
      <vt:lpstr>Office Theme</vt:lpstr>
      <vt:lpstr>DividendVTI</vt:lpstr>
      <vt:lpstr>PowerPoint Presentation</vt:lpstr>
      <vt:lpstr>major broadcasters usually have four main revenue streams</vt:lpstr>
      <vt:lpstr>and for most major broadcasters, overall revenues  are still rising</vt:lpstr>
      <vt:lpstr>problem is, linear ad revenues are declining…</vt:lpstr>
      <vt:lpstr>and whilst digital revenues are climbing, they’re  not yet growing quickly enough to bridge the gap</vt:lpstr>
      <vt:lpstr>1.5 This risks stalling the virtuous circle</vt:lpstr>
      <vt:lpstr>And whilst digital is eating up advertising spend globally…</vt:lpstr>
      <vt:lpstr>…tv advertising is still incredibly effective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Kauser Kanji</dc:creator>
  <cp:lastModifiedBy>Kauser Kanji</cp:lastModifiedBy>
  <cp:revision>11</cp:revision>
  <dcterms:created xsi:type="dcterms:W3CDTF">2020-05-07T11:16:13Z</dcterms:created>
  <dcterms:modified xsi:type="dcterms:W3CDTF">2020-05-11T12:42:09Z</dcterms:modified>
</cp:coreProperties>
</file>